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0"/>
  </p:notesMasterIdLst>
  <p:sldIdLst>
    <p:sldId id="268" r:id="rId5"/>
    <p:sldId id="311" r:id="rId6"/>
    <p:sldId id="312" r:id="rId7"/>
    <p:sldId id="313" r:id="rId8"/>
    <p:sldId id="319" r:id="rId9"/>
    <p:sldId id="320" r:id="rId10"/>
    <p:sldId id="314" r:id="rId11"/>
    <p:sldId id="315" r:id="rId12"/>
    <p:sldId id="317" r:id="rId13"/>
    <p:sldId id="318" r:id="rId14"/>
    <p:sldId id="323" r:id="rId15"/>
    <p:sldId id="324" r:id="rId16"/>
    <p:sldId id="321" r:id="rId17"/>
    <p:sldId id="325" r:id="rId18"/>
    <p:sldId id="32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amim Hasan" initials="TH" lastIdx="1" clrIdx="0">
    <p:extLst>
      <p:ext uri="{19B8F6BF-5375-455C-9EA6-DF929625EA0E}">
        <p15:presenceInfo xmlns:p15="http://schemas.microsoft.com/office/powerpoint/2012/main" userId="a58f50caca2438a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CDFB"/>
    <a:srgbClr val="A59FF7"/>
    <a:srgbClr val="7268F2"/>
    <a:srgbClr val="336699"/>
    <a:srgbClr val="EC7114"/>
    <a:srgbClr val="F9F9F9"/>
    <a:srgbClr val="F89A28"/>
    <a:srgbClr val="009999"/>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1" d="100"/>
          <a:sy n="81" d="100"/>
        </p:scale>
        <p:origin x="75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jpeg>
</file>

<file path=ppt/media/image11.jpeg>
</file>

<file path=ppt/media/image12.jpeg>
</file>

<file path=ppt/media/image2.jp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7B8C7-24A7-49A7-B330-8C169015E77C}" type="datetimeFigureOut">
              <a:rPr lang="en-US" smtClean="0"/>
              <a:t>1/20/2022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990952-629D-4106-8AB1-D157812414D1}" type="slidenum">
              <a:rPr lang="en-US" smtClean="0"/>
              <a:t>‹#›</a:t>
            </a:fld>
            <a:endParaRPr lang="en-US"/>
          </a:p>
        </p:txBody>
      </p:sp>
    </p:spTree>
    <p:extLst>
      <p:ext uri="{BB962C8B-B14F-4D97-AF65-F5344CB8AC3E}">
        <p14:creationId xmlns:p14="http://schemas.microsoft.com/office/powerpoint/2010/main" val="13706239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A6C85465-ABD9-4379-8B8C-8CE28F29F8EA}" type="datetime1">
              <a:rPr lang="en-US" smtClean="0"/>
              <a:t>1/20/2022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HOG and Linear SVM for object detection Autonomous vehicle</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2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F0DB06D3-50B9-4EB7-9412-9B31869F78C7}" type="datetime1">
              <a:rPr lang="en-US" smtClean="0"/>
              <a:t>1/20/2022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HOG and Linear SVM for object detection Autonomous vehicle</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2010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627096B9-D16A-442D-8128-DEAFC0D50923}" type="datetime1">
              <a:rPr lang="en-US" smtClean="0"/>
              <a:t>1/20/2022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a:t>HOG and Linear SVM for object detection Autonomous vehicle</a:t>
            </a:r>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70401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76B88DE8-EECF-40A2-A985-5DE4BE203CBC}" type="datetime1">
              <a:rPr lang="en-US" smtClean="0"/>
              <a:t>1/20/2022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a:t>HOG and Linear SVM for object detection Autonomous vehicle</a:t>
            </a:r>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2231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EDF535D4-16EA-42CF-BEB8-E0AF7CD4882B}" type="datetime1">
              <a:rPr lang="en-US" smtClean="0"/>
              <a:t>1/20/2022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a:t>HOG and Linear SVM for object detection Autonomous vehicle</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1677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DD19968C-796F-4B0C-8212-B8F1713D7775}" type="datetime1">
              <a:rPr lang="en-US" smtClean="0"/>
              <a:t>1/20/2022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a:t>HOG and Linear SVM for object detection Autonomous vehicle</a:t>
            </a:r>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42260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597F3DD7-16B6-487B-AA98-612658EE9661}" type="datetime1">
              <a:rPr lang="en-US" smtClean="0"/>
              <a:t>1/20/2022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HOG and Linear SVM for object detection Autonomous vehicle</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0723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D469E85E-363A-4688-9D1C-F66FEE08B3AE}" type="datetime1">
              <a:rPr lang="en-US" smtClean="0"/>
              <a:t>1/20/2022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a:t>HOG and Linear SVM for object detection Autonomous vehicle</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11850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D253758E-4BB3-4EBB-84E3-2ED547CB4B93}" type="datetime1">
              <a:rPr lang="en-US" smtClean="0"/>
              <a:t>1/20/2022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r>
              <a:rPr lang="en-US"/>
              <a:t>HOG and Linear SVM for object detection Autonomous vehicle</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4398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1D9C0454-497F-4ED1-878D-01ED215172E5}" type="datetime1">
              <a:rPr lang="en-US" smtClean="0"/>
              <a:t>1/20/2022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r>
              <a:rPr lang="en-US"/>
              <a:t>HOG and Linear SVM for object detection Autonomous vehicle</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070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4010AF38-26DF-48B3-952C-4A9091D6863C}"/>
              </a:ext>
            </a:extLst>
          </p:cNvPr>
          <p:cNvSpPr>
            <a:spLocks noGrp="1"/>
          </p:cNvSpPr>
          <p:nvPr>
            <p:ph type="ctrTitle"/>
          </p:nvPr>
        </p:nvSpPr>
        <p:spPr>
          <a:xfrm>
            <a:off x="715168" y="1031097"/>
            <a:ext cx="6253317" cy="2838706"/>
          </a:xfrm>
        </p:spPr>
        <p:txBody>
          <a:bodyPr>
            <a:noAutofit/>
          </a:bodyPr>
          <a:lstStyle/>
          <a:p>
            <a:pPr marL="0" marR="0"/>
            <a:r>
              <a:rPr lang="en-US" sz="3200" b="1" dirty="0">
                <a:solidFill>
                  <a:schemeClr val="tx1">
                    <a:lumMod val="75000"/>
                    <a:lumOff val="25000"/>
                  </a:schemeClr>
                </a:solidFill>
                <a:effectLst/>
                <a:ea typeface="Times New Roman" panose="02020603050405020304" pitchFamily="18" charset="0"/>
              </a:rPr>
              <a:t>Real Time Identity Ribbon Detection Based on Histogram Oriented Gradient and Linear Supported Vector Machine</a:t>
            </a:r>
          </a:p>
        </p:txBody>
      </p:sp>
      <p:sp>
        <p:nvSpPr>
          <p:cNvPr id="3" name="Subtitle 2">
            <a:extLst>
              <a:ext uri="{FF2B5EF4-FFF2-40B4-BE49-F238E27FC236}">
                <a16:creationId xmlns:a16="http://schemas.microsoft.com/office/drawing/2014/main" id="{37FC2D8F-56D2-4ADF-B439-0E09E7C37894}"/>
              </a:ext>
            </a:extLst>
          </p:cNvPr>
          <p:cNvSpPr>
            <a:spLocks noGrp="1"/>
          </p:cNvSpPr>
          <p:nvPr>
            <p:ph type="subTitle" idx="1"/>
          </p:nvPr>
        </p:nvSpPr>
        <p:spPr>
          <a:xfrm>
            <a:off x="3771708" y="4644639"/>
            <a:ext cx="2608577" cy="422653"/>
          </a:xfrm>
        </p:spPr>
        <p:txBody>
          <a:bodyPr>
            <a:noAutofit/>
          </a:bodyPr>
          <a:lstStyle/>
          <a:p>
            <a:r>
              <a:rPr lang="en-US" sz="1800" b="1" i="0" u="none" strike="noStrike" dirty="0">
                <a:solidFill>
                  <a:schemeClr val="accent1"/>
                </a:solidFill>
                <a:effectLst/>
                <a:latin typeface="+mj-lt"/>
              </a:rPr>
              <a:t>Supervised by</a:t>
            </a:r>
            <a:endParaRPr lang="en-US" dirty="0">
              <a:solidFill>
                <a:schemeClr val="accent1"/>
              </a:solidFill>
            </a:endParaRPr>
          </a:p>
        </p:txBody>
      </p:sp>
      <p:cxnSp>
        <p:nvCxnSpPr>
          <p:cNvPr id="29" name="Straight Connector 28">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08AC96E-AA33-4309-B51D-072F59E6EC0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556686" y="1"/>
            <a:ext cx="4635315" cy="6857999"/>
          </a:xfrm>
          <a:prstGeom prst="rect">
            <a:avLst/>
          </a:prstGeom>
        </p:spPr>
      </p:pic>
      <p:sp>
        <p:nvSpPr>
          <p:cNvPr id="7" name="Subtitle 2">
            <a:extLst>
              <a:ext uri="{FF2B5EF4-FFF2-40B4-BE49-F238E27FC236}">
                <a16:creationId xmlns:a16="http://schemas.microsoft.com/office/drawing/2014/main" id="{C17A9165-EC03-4A9F-B0EF-18114B5B6388}"/>
              </a:ext>
            </a:extLst>
          </p:cNvPr>
          <p:cNvSpPr txBox="1">
            <a:spLocks/>
          </p:cNvSpPr>
          <p:nvPr/>
        </p:nvSpPr>
        <p:spPr>
          <a:xfrm>
            <a:off x="953653" y="4629428"/>
            <a:ext cx="2608577" cy="422653"/>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1800" b="1" dirty="0">
                <a:solidFill>
                  <a:schemeClr val="accent1"/>
                </a:solidFill>
                <a:latin typeface="+mj-lt"/>
              </a:rPr>
              <a:t>Presented by</a:t>
            </a:r>
          </a:p>
        </p:txBody>
      </p:sp>
      <p:sp>
        <p:nvSpPr>
          <p:cNvPr id="8" name="Subtitle 2">
            <a:extLst>
              <a:ext uri="{FF2B5EF4-FFF2-40B4-BE49-F238E27FC236}">
                <a16:creationId xmlns:a16="http://schemas.microsoft.com/office/drawing/2014/main" id="{7C05742B-57F2-4444-86F8-875242F340EB}"/>
              </a:ext>
            </a:extLst>
          </p:cNvPr>
          <p:cNvSpPr txBox="1">
            <a:spLocks/>
          </p:cNvSpPr>
          <p:nvPr/>
        </p:nvSpPr>
        <p:spPr>
          <a:xfrm>
            <a:off x="953652" y="5052081"/>
            <a:ext cx="2608577" cy="1362191"/>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1400" b="1" dirty="0">
                <a:latin typeface="+mj-lt"/>
              </a:rPr>
              <a:t>Tamim Hasan</a:t>
            </a:r>
          </a:p>
          <a:p>
            <a:r>
              <a:rPr lang="en-US" sz="1400" b="1" dirty="0">
                <a:latin typeface="+mj-lt"/>
              </a:rPr>
              <a:t>Id:181-35-2432</a:t>
            </a:r>
          </a:p>
          <a:p>
            <a:r>
              <a:rPr lang="en-US" sz="1400" b="1" dirty="0">
                <a:latin typeface="+mj-lt"/>
              </a:rPr>
              <a:t>Dept of </a:t>
            </a:r>
            <a:r>
              <a:rPr lang="en-US" sz="1400" b="1" dirty="0" err="1">
                <a:latin typeface="+mj-lt"/>
              </a:rPr>
              <a:t>swe,diu</a:t>
            </a:r>
            <a:endParaRPr lang="en-US" sz="1400" b="1" dirty="0">
              <a:latin typeface="+mj-lt"/>
            </a:endParaRPr>
          </a:p>
        </p:txBody>
      </p:sp>
      <p:sp>
        <p:nvSpPr>
          <p:cNvPr id="9" name="Subtitle 2">
            <a:extLst>
              <a:ext uri="{FF2B5EF4-FFF2-40B4-BE49-F238E27FC236}">
                <a16:creationId xmlns:a16="http://schemas.microsoft.com/office/drawing/2014/main" id="{DD0D6017-D2DA-465A-AD52-E045B091AF41}"/>
              </a:ext>
            </a:extLst>
          </p:cNvPr>
          <p:cNvSpPr txBox="1">
            <a:spLocks/>
          </p:cNvSpPr>
          <p:nvPr/>
        </p:nvSpPr>
        <p:spPr>
          <a:xfrm>
            <a:off x="3771709" y="5217717"/>
            <a:ext cx="2608577" cy="1362191"/>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rtl="0">
              <a:spcBef>
                <a:spcPts val="0"/>
              </a:spcBef>
              <a:spcAft>
                <a:spcPts val="0"/>
              </a:spcAft>
            </a:pPr>
            <a:endParaRPr lang="en-US" sz="1100" b="0" dirty="0">
              <a:solidFill>
                <a:schemeClr val="accent1"/>
              </a:solidFill>
              <a:effectLst/>
              <a:latin typeface="+mj-lt"/>
            </a:endParaRPr>
          </a:p>
        </p:txBody>
      </p:sp>
      <p:sp>
        <p:nvSpPr>
          <p:cNvPr id="10" name="Subtitle 2">
            <a:extLst>
              <a:ext uri="{FF2B5EF4-FFF2-40B4-BE49-F238E27FC236}">
                <a16:creationId xmlns:a16="http://schemas.microsoft.com/office/drawing/2014/main" id="{EE74F33A-E5E0-4E6E-AF7B-4B93145CC453}"/>
              </a:ext>
            </a:extLst>
          </p:cNvPr>
          <p:cNvSpPr txBox="1">
            <a:spLocks/>
          </p:cNvSpPr>
          <p:nvPr/>
        </p:nvSpPr>
        <p:spPr>
          <a:xfrm>
            <a:off x="3771709" y="5067292"/>
            <a:ext cx="3784976" cy="1362191"/>
          </a:xfrm>
          <a:prstGeom prst="rect">
            <a:avLst/>
          </a:prstGeom>
        </p:spPr>
        <p:txBody>
          <a:bodyPr vert="horz" lIns="91440" tIns="45720" rIns="91440" bIns="45720" rtlCol="0">
            <a:normAutofit lnSpcReduction="10000"/>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1400" b="1" dirty="0">
                <a:latin typeface="+mj-lt"/>
              </a:rPr>
              <a:t>Kaushik sarker</a:t>
            </a:r>
          </a:p>
          <a:p>
            <a:r>
              <a:rPr lang="en-US" sz="1400" b="1" dirty="0">
                <a:latin typeface="+mj-lt"/>
              </a:rPr>
              <a:t>Assistant professor and associate head</a:t>
            </a:r>
          </a:p>
          <a:p>
            <a:r>
              <a:rPr lang="en-US" sz="1400" b="1" dirty="0">
                <a:latin typeface="+mj-lt"/>
              </a:rPr>
              <a:t>Dept of swe ,diu</a:t>
            </a:r>
          </a:p>
        </p:txBody>
      </p:sp>
      <p:sp>
        <p:nvSpPr>
          <p:cNvPr id="4" name="Date Placeholder 3">
            <a:extLst>
              <a:ext uri="{FF2B5EF4-FFF2-40B4-BE49-F238E27FC236}">
                <a16:creationId xmlns:a16="http://schemas.microsoft.com/office/drawing/2014/main" id="{25AD37ED-D8EF-4E7E-A541-DB9A3C05189B}"/>
              </a:ext>
            </a:extLst>
          </p:cNvPr>
          <p:cNvSpPr>
            <a:spLocks noGrp="1"/>
          </p:cNvSpPr>
          <p:nvPr>
            <p:ph type="dt" sz="half" idx="10"/>
          </p:nvPr>
        </p:nvSpPr>
        <p:spPr/>
        <p:txBody>
          <a:bodyPr/>
          <a:lstStyle/>
          <a:p>
            <a:r>
              <a:rPr lang="en-US" dirty="0"/>
              <a:t>20/01/2022</a:t>
            </a:r>
          </a:p>
        </p:txBody>
      </p:sp>
      <p:sp>
        <p:nvSpPr>
          <p:cNvPr id="5" name="Footer Placeholder 4">
            <a:extLst>
              <a:ext uri="{FF2B5EF4-FFF2-40B4-BE49-F238E27FC236}">
                <a16:creationId xmlns:a16="http://schemas.microsoft.com/office/drawing/2014/main" id="{7AB8E9CC-19B9-44E3-A269-B009F77C3659}"/>
              </a:ext>
            </a:extLst>
          </p:cNvPr>
          <p:cNvSpPr>
            <a:spLocks noGrp="1"/>
          </p:cNvSpPr>
          <p:nvPr>
            <p:ph type="ftr" sz="quarter" idx="11"/>
          </p:nvPr>
        </p:nvSpPr>
        <p:spPr/>
        <p:txBody>
          <a:bodyPr/>
          <a:lstStyle/>
          <a:p>
            <a:r>
              <a:rPr lang="en-US"/>
              <a:t>HOG and Linear SVM for object detection Autonomous vehicle</a:t>
            </a:r>
            <a:endParaRPr lang="en-US" dirty="0"/>
          </a:p>
        </p:txBody>
      </p:sp>
    </p:spTree>
    <p:extLst>
      <p:ext uri="{BB962C8B-B14F-4D97-AF65-F5344CB8AC3E}">
        <p14:creationId xmlns:p14="http://schemas.microsoft.com/office/powerpoint/2010/main" val="3912747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A461CF-46A8-452A-99D8-82554EA6EB7D}"/>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40CBF4BB-98D9-436C-B4AA-FAD6E7C29991}"/>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4" name="TextBox 3">
            <a:extLst>
              <a:ext uri="{FF2B5EF4-FFF2-40B4-BE49-F238E27FC236}">
                <a16:creationId xmlns:a16="http://schemas.microsoft.com/office/drawing/2014/main" id="{22F20E59-CC0B-4516-BF55-85D71E5C9C82}"/>
              </a:ext>
            </a:extLst>
          </p:cNvPr>
          <p:cNvSpPr txBox="1"/>
          <p:nvPr/>
        </p:nvSpPr>
        <p:spPr>
          <a:xfrm>
            <a:off x="359020" y="388846"/>
            <a:ext cx="3392847" cy="646331"/>
          </a:xfrm>
          <a:prstGeom prst="rect">
            <a:avLst/>
          </a:prstGeom>
          <a:noFill/>
        </p:spPr>
        <p:txBody>
          <a:bodyPr wrap="square" rtlCol="0">
            <a:spAutoFit/>
          </a:bodyPr>
          <a:lstStyle/>
          <a:p>
            <a:r>
              <a:rPr lang="en-US" sz="3600" b="1" i="0" u="none" strike="noStrike" dirty="0">
                <a:solidFill>
                  <a:srgbClr val="00B050"/>
                </a:solidFill>
                <a:effectLst/>
                <a:latin typeface="+mj-lt"/>
              </a:rPr>
              <a:t>Methodology</a:t>
            </a:r>
            <a:endParaRPr lang="en-US" sz="3600" dirty="0">
              <a:solidFill>
                <a:srgbClr val="00B050"/>
              </a:solidFill>
              <a:latin typeface="+mj-lt"/>
            </a:endParaRPr>
          </a:p>
        </p:txBody>
      </p:sp>
      <p:sp>
        <p:nvSpPr>
          <p:cNvPr id="8" name="TextBox 7">
            <a:extLst>
              <a:ext uri="{FF2B5EF4-FFF2-40B4-BE49-F238E27FC236}">
                <a16:creationId xmlns:a16="http://schemas.microsoft.com/office/drawing/2014/main" id="{ADE12C00-370C-4660-AE06-978211B4D73D}"/>
              </a:ext>
            </a:extLst>
          </p:cNvPr>
          <p:cNvSpPr txBox="1"/>
          <p:nvPr/>
        </p:nvSpPr>
        <p:spPr>
          <a:xfrm>
            <a:off x="359021" y="1010272"/>
            <a:ext cx="6309789" cy="369332"/>
          </a:xfrm>
          <a:prstGeom prst="rect">
            <a:avLst/>
          </a:prstGeom>
          <a:noFill/>
        </p:spPr>
        <p:txBody>
          <a:bodyPr wrap="square" rtlCol="0">
            <a:spAutoFit/>
          </a:bodyPr>
          <a:lstStyle/>
          <a:p>
            <a:pPr algn="just" rtl="0" fontAlgn="base">
              <a:spcBef>
                <a:spcPts val="1000"/>
              </a:spcBef>
              <a:spcAft>
                <a:spcPts val="0"/>
              </a:spcAft>
            </a:pPr>
            <a:r>
              <a:rPr lang="en-US" b="1" i="0" dirty="0">
                <a:solidFill>
                  <a:schemeClr val="tx2"/>
                </a:solidFill>
                <a:effectLst/>
                <a:latin typeface="+mj-lt"/>
              </a:rPr>
              <a:t>Support Vector Machine(SVM) </a:t>
            </a:r>
          </a:p>
        </p:txBody>
      </p:sp>
      <p:sp>
        <p:nvSpPr>
          <p:cNvPr id="5" name="TextBox 4">
            <a:extLst>
              <a:ext uri="{FF2B5EF4-FFF2-40B4-BE49-F238E27FC236}">
                <a16:creationId xmlns:a16="http://schemas.microsoft.com/office/drawing/2014/main" id="{638282BF-6CD1-45DF-B54B-EDC25A38AAE8}"/>
              </a:ext>
            </a:extLst>
          </p:cNvPr>
          <p:cNvSpPr txBox="1"/>
          <p:nvPr/>
        </p:nvSpPr>
        <p:spPr>
          <a:xfrm>
            <a:off x="359021" y="1360150"/>
            <a:ext cx="6309790" cy="1169551"/>
          </a:xfrm>
          <a:prstGeom prst="rect">
            <a:avLst/>
          </a:prstGeom>
          <a:noFill/>
        </p:spPr>
        <p:txBody>
          <a:bodyPr wrap="square" rtlCol="0">
            <a:spAutoFit/>
          </a:bodyPr>
          <a:lstStyle/>
          <a:p>
            <a:r>
              <a:rPr lang="en-US" sz="1400" i="0" dirty="0">
                <a:solidFill>
                  <a:srgbClr val="202124"/>
                </a:solidFill>
                <a:effectLst/>
                <a:latin typeface="+mj-lt"/>
              </a:rPr>
              <a:t>SVM or Support Vector Machine is a linear model for classification and regression problems. It can solve linear and non-linear problems and work well for many practical problems. </a:t>
            </a:r>
          </a:p>
          <a:p>
            <a:r>
              <a:rPr lang="en-US" sz="1400" i="0" dirty="0">
                <a:solidFill>
                  <a:srgbClr val="202124"/>
                </a:solidFill>
                <a:effectLst/>
                <a:latin typeface="+mj-lt"/>
              </a:rPr>
              <a:t>The idea of SVM is simple: The algorithm creates a line or a hyperplane which separates the data into classes.</a:t>
            </a:r>
            <a:endParaRPr lang="en-US" sz="1400" dirty="0">
              <a:solidFill>
                <a:schemeClr val="tx1">
                  <a:lumMod val="85000"/>
                  <a:lumOff val="15000"/>
                </a:schemeClr>
              </a:solidFill>
              <a:latin typeface="+mj-lt"/>
            </a:endParaRPr>
          </a:p>
        </p:txBody>
      </p:sp>
      <p:sp>
        <p:nvSpPr>
          <p:cNvPr id="6" name="TextBox 5">
            <a:extLst>
              <a:ext uri="{FF2B5EF4-FFF2-40B4-BE49-F238E27FC236}">
                <a16:creationId xmlns:a16="http://schemas.microsoft.com/office/drawing/2014/main" id="{95EBAE86-2ABE-4878-A2B2-A6C92D44F276}"/>
              </a:ext>
            </a:extLst>
          </p:cNvPr>
          <p:cNvSpPr txBox="1"/>
          <p:nvPr/>
        </p:nvSpPr>
        <p:spPr>
          <a:xfrm>
            <a:off x="740460" y="2538173"/>
            <a:ext cx="2047355" cy="338554"/>
          </a:xfrm>
          <a:prstGeom prst="rect">
            <a:avLst/>
          </a:prstGeom>
          <a:noFill/>
        </p:spPr>
        <p:txBody>
          <a:bodyPr wrap="none" rtlCol="0">
            <a:spAutoFit/>
          </a:bodyPr>
          <a:lstStyle/>
          <a:p>
            <a:pPr algn="l" fontAlgn="base"/>
            <a:r>
              <a:rPr lang="en-US" sz="1600" b="0" i="0" dirty="0">
                <a:solidFill>
                  <a:srgbClr val="0A0A23"/>
                </a:solidFill>
                <a:effectLst/>
                <a:latin typeface="+mj-lt"/>
              </a:rPr>
              <a:t>Import the dataset</a:t>
            </a:r>
          </a:p>
        </p:txBody>
      </p:sp>
      <p:sp>
        <p:nvSpPr>
          <p:cNvPr id="11" name="TextBox 10">
            <a:extLst>
              <a:ext uri="{FF2B5EF4-FFF2-40B4-BE49-F238E27FC236}">
                <a16:creationId xmlns:a16="http://schemas.microsoft.com/office/drawing/2014/main" id="{BBF29597-2AB1-4437-8B28-4C2CDF854859}"/>
              </a:ext>
            </a:extLst>
          </p:cNvPr>
          <p:cNvSpPr txBox="1"/>
          <p:nvPr/>
        </p:nvSpPr>
        <p:spPr>
          <a:xfrm>
            <a:off x="726033" y="3038147"/>
            <a:ext cx="5105885" cy="338554"/>
          </a:xfrm>
          <a:prstGeom prst="rect">
            <a:avLst/>
          </a:prstGeom>
          <a:noFill/>
        </p:spPr>
        <p:txBody>
          <a:bodyPr wrap="none" rtlCol="0">
            <a:spAutoFit/>
          </a:bodyPr>
          <a:lstStyle/>
          <a:p>
            <a:pPr algn="l" fontAlgn="base"/>
            <a:r>
              <a:rPr lang="en-US" sz="1600" b="0" i="0" dirty="0">
                <a:solidFill>
                  <a:srgbClr val="0A0A23"/>
                </a:solidFill>
                <a:effectLst/>
                <a:latin typeface="+mj-lt"/>
              </a:rPr>
              <a:t>Explore the data to figure out what they look like</a:t>
            </a:r>
          </a:p>
        </p:txBody>
      </p:sp>
      <p:sp>
        <p:nvSpPr>
          <p:cNvPr id="12" name="TextBox 11">
            <a:extLst>
              <a:ext uri="{FF2B5EF4-FFF2-40B4-BE49-F238E27FC236}">
                <a16:creationId xmlns:a16="http://schemas.microsoft.com/office/drawing/2014/main" id="{9DE9D4A5-3A79-4D54-9ABE-3D71D733962D}"/>
              </a:ext>
            </a:extLst>
          </p:cNvPr>
          <p:cNvSpPr txBox="1"/>
          <p:nvPr/>
        </p:nvSpPr>
        <p:spPr>
          <a:xfrm>
            <a:off x="715579" y="3515302"/>
            <a:ext cx="2247731" cy="338554"/>
          </a:xfrm>
          <a:prstGeom prst="rect">
            <a:avLst/>
          </a:prstGeom>
          <a:noFill/>
        </p:spPr>
        <p:txBody>
          <a:bodyPr wrap="none" rtlCol="0">
            <a:spAutoFit/>
          </a:bodyPr>
          <a:lstStyle/>
          <a:p>
            <a:pPr algn="l" fontAlgn="base"/>
            <a:r>
              <a:rPr lang="en-US" sz="1600" b="0" i="0" dirty="0">
                <a:solidFill>
                  <a:srgbClr val="0A0A23"/>
                </a:solidFill>
                <a:effectLst/>
                <a:latin typeface="+mj-lt"/>
              </a:rPr>
              <a:t>Pre-process the data</a:t>
            </a:r>
          </a:p>
        </p:txBody>
      </p:sp>
      <p:sp>
        <p:nvSpPr>
          <p:cNvPr id="13" name="Rectangle: Rounded Corners 12">
            <a:extLst>
              <a:ext uri="{FF2B5EF4-FFF2-40B4-BE49-F238E27FC236}">
                <a16:creationId xmlns:a16="http://schemas.microsoft.com/office/drawing/2014/main" id="{4CC83DE2-222A-4B2F-B865-46193A08A19B}"/>
              </a:ext>
            </a:extLst>
          </p:cNvPr>
          <p:cNvSpPr/>
          <p:nvPr/>
        </p:nvSpPr>
        <p:spPr>
          <a:xfrm>
            <a:off x="9578316" y="330844"/>
            <a:ext cx="1224960" cy="529968"/>
          </a:xfrm>
          <a:prstGeom prst="roundRect">
            <a:avLst/>
          </a:prstGeom>
          <a:solidFill>
            <a:srgbClr val="00B05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rPr>
              <a:t>PLAN</a:t>
            </a:r>
          </a:p>
        </p:txBody>
      </p:sp>
      <p:sp>
        <p:nvSpPr>
          <p:cNvPr id="18" name="Arrow: Right 17">
            <a:extLst>
              <a:ext uri="{FF2B5EF4-FFF2-40B4-BE49-F238E27FC236}">
                <a16:creationId xmlns:a16="http://schemas.microsoft.com/office/drawing/2014/main" id="{C34A26E7-1CA6-487A-9A76-0468B82C821B}"/>
              </a:ext>
            </a:extLst>
          </p:cNvPr>
          <p:cNvSpPr/>
          <p:nvPr/>
        </p:nvSpPr>
        <p:spPr>
          <a:xfrm>
            <a:off x="256871" y="4001048"/>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0C946BFD-A1D6-47B8-97FC-234293BFFA18}"/>
              </a:ext>
            </a:extLst>
          </p:cNvPr>
          <p:cNvSpPr txBox="1"/>
          <p:nvPr/>
        </p:nvSpPr>
        <p:spPr>
          <a:xfrm>
            <a:off x="740460" y="4001144"/>
            <a:ext cx="4147289" cy="338554"/>
          </a:xfrm>
          <a:prstGeom prst="rect">
            <a:avLst/>
          </a:prstGeom>
          <a:noFill/>
        </p:spPr>
        <p:txBody>
          <a:bodyPr wrap="none" rtlCol="0">
            <a:spAutoFit/>
          </a:bodyPr>
          <a:lstStyle/>
          <a:p>
            <a:pPr algn="l" fontAlgn="base"/>
            <a:r>
              <a:rPr lang="en-US" sz="1600" b="0" i="0" dirty="0">
                <a:solidFill>
                  <a:srgbClr val="0A0A23"/>
                </a:solidFill>
                <a:effectLst/>
                <a:latin typeface="+mj-lt"/>
              </a:rPr>
              <a:t>Split the data into attributes and labels</a:t>
            </a:r>
          </a:p>
        </p:txBody>
      </p:sp>
      <p:sp>
        <p:nvSpPr>
          <p:cNvPr id="20" name="Arrow: Right 19">
            <a:extLst>
              <a:ext uri="{FF2B5EF4-FFF2-40B4-BE49-F238E27FC236}">
                <a16:creationId xmlns:a16="http://schemas.microsoft.com/office/drawing/2014/main" id="{E39659B8-4804-4FAA-8C1F-F71AA506F0BF}"/>
              </a:ext>
            </a:extLst>
          </p:cNvPr>
          <p:cNvSpPr/>
          <p:nvPr/>
        </p:nvSpPr>
        <p:spPr>
          <a:xfrm>
            <a:off x="246857" y="449808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32F3C0BF-5ECD-4C05-BC1E-DF8E13D81DED}"/>
              </a:ext>
            </a:extLst>
          </p:cNvPr>
          <p:cNvSpPr/>
          <p:nvPr/>
        </p:nvSpPr>
        <p:spPr>
          <a:xfrm>
            <a:off x="281752" y="2538173"/>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CF99AF20-5A5A-40DC-B285-F53C31A1D459}"/>
              </a:ext>
            </a:extLst>
          </p:cNvPr>
          <p:cNvSpPr/>
          <p:nvPr/>
        </p:nvSpPr>
        <p:spPr>
          <a:xfrm>
            <a:off x="267325" y="303263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C344881A-4043-47FE-A943-FBCF81B7789C}"/>
              </a:ext>
            </a:extLst>
          </p:cNvPr>
          <p:cNvSpPr/>
          <p:nvPr/>
        </p:nvSpPr>
        <p:spPr>
          <a:xfrm>
            <a:off x="256871" y="353211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B0AA14C5-3FEE-4474-848E-07C27F409675}"/>
              </a:ext>
            </a:extLst>
          </p:cNvPr>
          <p:cNvSpPr txBox="1"/>
          <p:nvPr/>
        </p:nvSpPr>
        <p:spPr>
          <a:xfrm>
            <a:off x="740460" y="4498082"/>
            <a:ext cx="4681090" cy="338554"/>
          </a:xfrm>
          <a:prstGeom prst="rect">
            <a:avLst/>
          </a:prstGeom>
          <a:noFill/>
        </p:spPr>
        <p:txBody>
          <a:bodyPr wrap="none" rtlCol="0">
            <a:spAutoFit/>
          </a:bodyPr>
          <a:lstStyle/>
          <a:p>
            <a:pPr algn="l" fontAlgn="base"/>
            <a:r>
              <a:rPr lang="en-US" sz="1600" b="0" i="0" dirty="0">
                <a:solidFill>
                  <a:srgbClr val="0A0A23"/>
                </a:solidFill>
                <a:effectLst/>
                <a:latin typeface="+mj-lt"/>
              </a:rPr>
              <a:t>Divide the data into training and testing sets</a:t>
            </a:r>
          </a:p>
        </p:txBody>
      </p:sp>
      <p:sp>
        <p:nvSpPr>
          <p:cNvPr id="27" name="Arrow: Right 26">
            <a:extLst>
              <a:ext uri="{FF2B5EF4-FFF2-40B4-BE49-F238E27FC236}">
                <a16:creationId xmlns:a16="http://schemas.microsoft.com/office/drawing/2014/main" id="{23E991CD-3494-4862-AEDF-648CC64146D1}"/>
              </a:ext>
            </a:extLst>
          </p:cNvPr>
          <p:cNvSpPr/>
          <p:nvPr/>
        </p:nvSpPr>
        <p:spPr>
          <a:xfrm>
            <a:off x="246857" y="496233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E418A8B6-3CB0-4B1E-A7D5-5ED557D21E8A}"/>
              </a:ext>
            </a:extLst>
          </p:cNvPr>
          <p:cNvSpPr/>
          <p:nvPr/>
        </p:nvSpPr>
        <p:spPr>
          <a:xfrm>
            <a:off x="246857" y="5928339"/>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87A97CA4-CFE7-48F3-A71D-F885F55D37F0}"/>
              </a:ext>
            </a:extLst>
          </p:cNvPr>
          <p:cNvSpPr/>
          <p:nvPr/>
        </p:nvSpPr>
        <p:spPr>
          <a:xfrm>
            <a:off x="236032" y="546223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3917E32-D011-450F-BA27-EDD1B7E6DB9A}"/>
              </a:ext>
            </a:extLst>
          </p:cNvPr>
          <p:cNvSpPr txBox="1"/>
          <p:nvPr/>
        </p:nvSpPr>
        <p:spPr>
          <a:xfrm>
            <a:off x="738857" y="4985439"/>
            <a:ext cx="2669320" cy="338554"/>
          </a:xfrm>
          <a:prstGeom prst="rect">
            <a:avLst/>
          </a:prstGeom>
          <a:noFill/>
        </p:spPr>
        <p:txBody>
          <a:bodyPr wrap="none" rtlCol="0">
            <a:spAutoFit/>
          </a:bodyPr>
          <a:lstStyle/>
          <a:p>
            <a:pPr algn="l" fontAlgn="base"/>
            <a:r>
              <a:rPr lang="en-US" sz="1600" b="0" i="0" dirty="0">
                <a:solidFill>
                  <a:srgbClr val="0A0A23"/>
                </a:solidFill>
                <a:effectLst/>
                <a:latin typeface="+mj-lt"/>
              </a:rPr>
              <a:t>Train the SVM algorithm</a:t>
            </a:r>
          </a:p>
        </p:txBody>
      </p:sp>
      <p:sp>
        <p:nvSpPr>
          <p:cNvPr id="31" name="TextBox 30">
            <a:extLst>
              <a:ext uri="{FF2B5EF4-FFF2-40B4-BE49-F238E27FC236}">
                <a16:creationId xmlns:a16="http://schemas.microsoft.com/office/drawing/2014/main" id="{7B31C209-A3D3-4917-869B-737A1395CD35}"/>
              </a:ext>
            </a:extLst>
          </p:cNvPr>
          <p:cNvSpPr txBox="1"/>
          <p:nvPr/>
        </p:nvSpPr>
        <p:spPr>
          <a:xfrm>
            <a:off x="738857" y="5462232"/>
            <a:ext cx="2497800" cy="338554"/>
          </a:xfrm>
          <a:prstGeom prst="rect">
            <a:avLst/>
          </a:prstGeom>
          <a:noFill/>
        </p:spPr>
        <p:txBody>
          <a:bodyPr wrap="none" rtlCol="0">
            <a:spAutoFit/>
          </a:bodyPr>
          <a:lstStyle/>
          <a:p>
            <a:pPr algn="l" fontAlgn="base"/>
            <a:r>
              <a:rPr lang="en-US" sz="1600" b="0" i="0" dirty="0">
                <a:solidFill>
                  <a:srgbClr val="0A0A23"/>
                </a:solidFill>
                <a:effectLst/>
                <a:latin typeface="+mj-lt"/>
              </a:rPr>
              <a:t>Make some predictions</a:t>
            </a:r>
          </a:p>
        </p:txBody>
      </p:sp>
      <p:sp>
        <p:nvSpPr>
          <p:cNvPr id="32" name="TextBox 31">
            <a:extLst>
              <a:ext uri="{FF2B5EF4-FFF2-40B4-BE49-F238E27FC236}">
                <a16:creationId xmlns:a16="http://schemas.microsoft.com/office/drawing/2014/main" id="{095CED6A-8CB4-44A5-9276-16412385E16E}"/>
              </a:ext>
            </a:extLst>
          </p:cNvPr>
          <p:cNvSpPr txBox="1"/>
          <p:nvPr/>
        </p:nvSpPr>
        <p:spPr>
          <a:xfrm>
            <a:off x="738857" y="5928339"/>
            <a:ext cx="3871573" cy="338554"/>
          </a:xfrm>
          <a:prstGeom prst="rect">
            <a:avLst/>
          </a:prstGeom>
          <a:noFill/>
        </p:spPr>
        <p:txBody>
          <a:bodyPr wrap="none" rtlCol="0">
            <a:spAutoFit/>
          </a:bodyPr>
          <a:lstStyle/>
          <a:p>
            <a:pPr algn="l" fontAlgn="base"/>
            <a:r>
              <a:rPr lang="en-US" sz="1600" b="0" i="0" dirty="0">
                <a:solidFill>
                  <a:srgbClr val="0A0A23"/>
                </a:solidFill>
                <a:effectLst/>
                <a:latin typeface="+mj-lt"/>
              </a:rPr>
              <a:t>Evaluate the results of the algorithm</a:t>
            </a:r>
          </a:p>
        </p:txBody>
      </p:sp>
      <p:pic>
        <p:nvPicPr>
          <p:cNvPr id="33" name="Picture 32" descr="svm">
            <a:extLst>
              <a:ext uri="{FF2B5EF4-FFF2-40B4-BE49-F238E27FC236}">
                <a16:creationId xmlns:a16="http://schemas.microsoft.com/office/drawing/2014/main" id="{C8E1B284-3683-468C-B5D0-77EDBBB78E1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45239" y="1195794"/>
            <a:ext cx="5350761" cy="4350783"/>
          </a:xfrm>
          <a:prstGeom prst="rect">
            <a:avLst/>
          </a:prstGeom>
          <a:noFill/>
          <a:ln>
            <a:noFill/>
          </a:ln>
        </p:spPr>
      </p:pic>
      <p:sp>
        <p:nvSpPr>
          <p:cNvPr id="34" name="Flowchart: Connector 33">
            <a:extLst>
              <a:ext uri="{FF2B5EF4-FFF2-40B4-BE49-F238E27FC236}">
                <a16:creationId xmlns:a16="http://schemas.microsoft.com/office/drawing/2014/main" id="{32F39D06-9178-481C-94F8-8B438EBD8201}"/>
              </a:ext>
            </a:extLst>
          </p:cNvPr>
          <p:cNvSpPr/>
          <p:nvPr/>
        </p:nvSpPr>
        <p:spPr>
          <a:xfrm>
            <a:off x="9914642" y="734386"/>
            <a:ext cx="521081" cy="521081"/>
          </a:xfrm>
          <a:prstGeom prst="flowChartConnector">
            <a:avLst/>
          </a:prstGeom>
          <a:solidFill>
            <a:srgbClr val="00B05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5</a:t>
            </a:r>
          </a:p>
        </p:txBody>
      </p:sp>
    </p:spTree>
    <p:extLst>
      <p:ext uri="{BB962C8B-B14F-4D97-AF65-F5344CB8AC3E}">
        <p14:creationId xmlns:p14="http://schemas.microsoft.com/office/powerpoint/2010/main" val="114398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A461CF-46A8-452A-99D8-82554EA6EB7D}"/>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40CBF4BB-98D9-436C-B4AA-FAD6E7C29991}"/>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4" name="TextBox 3">
            <a:extLst>
              <a:ext uri="{FF2B5EF4-FFF2-40B4-BE49-F238E27FC236}">
                <a16:creationId xmlns:a16="http://schemas.microsoft.com/office/drawing/2014/main" id="{22F20E59-CC0B-4516-BF55-85D71E5C9C82}"/>
              </a:ext>
            </a:extLst>
          </p:cNvPr>
          <p:cNvSpPr txBox="1"/>
          <p:nvPr/>
        </p:nvSpPr>
        <p:spPr>
          <a:xfrm>
            <a:off x="359020" y="388846"/>
            <a:ext cx="3392847" cy="646331"/>
          </a:xfrm>
          <a:prstGeom prst="rect">
            <a:avLst/>
          </a:prstGeom>
          <a:noFill/>
        </p:spPr>
        <p:txBody>
          <a:bodyPr wrap="square" rtlCol="0">
            <a:spAutoFit/>
          </a:bodyPr>
          <a:lstStyle/>
          <a:p>
            <a:r>
              <a:rPr lang="en-US" sz="3600" b="1" i="0" u="none" strike="noStrike" dirty="0">
                <a:solidFill>
                  <a:srgbClr val="00B050"/>
                </a:solidFill>
                <a:effectLst/>
                <a:latin typeface="+mj-lt"/>
              </a:rPr>
              <a:t>Methodology</a:t>
            </a:r>
            <a:endParaRPr lang="en-US" sz="3600" dirty="0">
              <a:solidFill>
                <a:srgbClr val="00B050"/>
              </a:solidFill>
              <a:latin typeface="+mj-lt"/>
            </a:endParaRPr>
          </a:p>
        </p:txBody>
      </p:sp>
      <p:sp>
        <p:nvSpPr>
          <p:cNvPr id="8" name="TextBox 7">
            <a:extLst>
              <a:ext uri="{FF2B5EF4-FFF2-40B4-BE49-F238E27FC236}">
                <a16:creationId xmlns:a16="http://schemas.microsoft.com/office/drawing/2014/main" id="{ADE12C00-370C-4660-AE06-978211B4D73D}"/>
              </a:ext>
            </a:extLst>
          </p:cNvPr>
          <p:cNvSpPr txBox="1"/>
          <p:nvPr/>
        </p:nvSpPr>
        <p:spPr>
          <a:xfrm>
            <a:off x="359021" y="1048485"/>
            <a:ext cx="5618932" cy="646331"/>
          </a:xfrm>
          <a:prstGeom prst="rect">
            <a:avLst/>
          </a:prstGeom>
          <a:noFill/>
        </p:spPr>
        <p:txBody>
          <a:bodyPr wrap="square" rtlCol="0">
            <a:spAutoFit/>
          </a:bodyPr>
          <a:lstStyle/>
          <a:p>
            <a:pPr algn="just" rtl="0" fontAlgn="base">
              <a:spcBef>
                <a:spcPts val="1000"/>
              </a:spcBef>
              <a:spcAft>
                <a:spcPts val="0"/>
              </a:spcAft>
            </a:pPr>
            <a:r>
              <a:rPr lang="en-US" b="1" i="0" dirty="0">
                <a:solidFill>
                  <a:schemeClr val="tx1">
                    <a:lumMod val="75000"/>
                    <a:lumOff val="25000"/>
                  </a:schemeClr>
                </a:solidFill>
                <a:effectLst/>
                <a:latin typeface="+mj-lt"/>
              </a:rPr>
              <a:t>Full Process for Object Detection Using HOG and SVM</a:t>
            </a:r>
          </a:p>
        </p:txBody>
      </p:sp>
      <p:pic>
        <p:nvPicPr>
          <p:cNvPr id="1026" name="Picture 2" descr="Person Detection in Various Posture using HOG Feature And SVM Classifier” |  by Richa Agrawal | Medium">
            <a:extLst>
              <a:ext uri="{FF2B5EF4-FFF2-40B4-BE49-F238E27FC236}">
                <a16:creationId xmlns:a16="http://schemas.microsoft.com/office/drawing/2014/main" id="{246BC86D-2BD6-4F9D-8914-7DFB6E95D8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4048" y="1035177"/>
            <a:ext cx="5880542" cy="5200274"/>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Rounded Corners 33">
            <a:extLst>
              <a:ext uri="{FF2B5EF4-FFF2-40B4-BE49-F238E27FC236}">
                <a16:creationId xmlns:a16="http://schemas.microsoft.com/office/drawing/2014/main" id="{F1AEB9E3-4165-4528-816C-F80282846239}"/>
              </a:ext>
            </a:extLst>
          </p:cNvPr>
          <p:cNvSpPr/>
          <p:nvPr/>
        </p:nvSpPr>
        <p:spPr>
          <a:xfrm>
            <a:off x="9578316" y="123862"/>
            <a:ext cx="1224960" cy="529968"/>
          </a:xfrm>
          <a:prstGeom prst="roundRect">
            <a:avLst/>
          </a:prstGeom>
          <a:solidFill>
            <a:srgbClr val="00B05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p:txBody>
      </p:sp>
      <p:sp>
        <p:nvSpPr>
          <p:cNvPr id="35" name="Flowchart: Connector 34">
            <a:extLst>
              <a:ext uri="{FF2B5EF4-FFF2-40B4-BE49-F238E27FC236}">
                <a16:creationId xmlns:a16="http://schemas.microsoft.com/office/drawing/2014/main" id="{1A4AB65D-B457-4DE3-80C3-9B74D4425086}"/>
              </a:ext>
            </a:extLst>
          </p:cNvPr>
          <p:cNvSpPr/>
          <p:nvPr/>
        </p:nvSpPr>
        <p:spPr>
          <a:xfrm>
            <a:off x="9914642" y="527404"/>
            <a:ext cx="521081" cy="521081"/>
          </a:xfrm>
          <a:prstGeom prst="flowChartConnector">
            <a:avLst/>
          </a:prstGeom>
          <a:solidFill>
            <a:srgbClr val="00B05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5</a:t>
            </a:r>
          </a:p>
        </p:txBody>
      </p:sp>
      <p:sp>
        <p:nvSpPr>
          <p:cNvPr id="36" name="Arrow: Right 35">
            <a:extLst>
              <a:ext uri="{FF2B5EF4-FFF2-40B4-BE49-F238E27FC236}">
                <a16:creationId xmlns:a16="http://schemas.microsoft.com/office/drawing/2014/main" id="{79C0E786-36DE-4910-BC47-8D4D3EDFBBFF}"/>
              </a:ext>
            </a:extLst>
          </p:cNvPr>
          <p:cNvSpPr/>
          <p:nvPr/>
        </p:nvSpPr>
        <p:spPr>
          <a:xfrm>
            <a:off x="296159" y="2149176"/>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2DA79F36-F612-4584-BF65-553D5C2EBC54}"/>
              </a:ext>
            </a:extLst>
          </p:cNvPr>
          <p:cNvSpPr txBox="1"/>
          <p:nvPr/>
        </p:nvSpPr>
        <p:spPr>
          <a:xfrm>
            <a:off x="657979" y="2026066"/>
            <a:ext cx="5618932" cy="584775"/>
          </a:xfrm>
          <a:prstGeom prst="rect">
            <a:avLst/>
          </a:prstGeom>
          <a:noFill/>
        </p:spPr>
        <p:txBody>
          <a:bodyPr wrap="square" rtlCol="0">
            <a:spAutoFit/>
          </a:bodyPr>
          <a:lstStyle/>
          <a:p>
            <a:pPr algn="l"/>
            <a:r>
              <a:rPr lang="en-US" sz="1600" b="0" i="0" dirty="0">
                <a:solidFill>
                  <a:srgbClr val="292929"/>
                </a:solidFill>
                <a:effectLst/>
                <a:latin typeface="+mj-lt"/>
              </a:rPr>
              <a:t>Performed a Histogram of Oriented Gradients (HOG) feature extraction on a labeled training set of images.</a:t>
            </a:r>
          </a:p>
        </p:txBody>
      </p:sp>
      <p:sp>
        <p:nvSpPr>
          <p:cNvPr id="39" name="Arrow: Right 38">
            <a:extLst>
              <a:ext uri="{FF2B5EF4-FFF2-40B4-BE49-F238E27FC236}">
                <a16:creationId xmlns:a16="http://schemas.microsoft.com/office/drawing/2014/main" id="{96A4592F-E79B-409B-BD49-6D97141BBFCF}"/>
              </a:ext>
            </a:extLst>
          </p:cNvPr>
          <p:cNvSpPr/>
          <p:nvPr/>
        </p:nvSpPr>
        <p:spPr>
          <a:xfrm>
            <a:off x="296159" y="2917809"/>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rrow: Right 39">
            <a:extLst>
              <a:ext uri="{FF2B5EF4-FFF2-40B4-BE49-F238E27FC236}">
                <a16:creationId xmlns:a16="http://schemas.microsoft.com/office/drawing/2014/main" id="{5F81114A-ACF7-4BF8-A805-63EF8EC83E23}"/>
              </a:ext>
            </a:extLst>
          </p:cNvPr>
          <p:cNvSpPr/>
          <p:nvPr/>
        </p:nvSpPr>
        <p:spPr>
          <a:xfrm>
            <a:off x="296159" y="3708490"/>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Arrow: Right 40">
            <a:extLst>
              <a:ext uri="{FF2B5EF4-FFF2-40B4-BE49-F238E27FC236}">
                <a16:creationId xmlns:a16="http://schemas.microsoft.com/office/drawing/2014/main" id="{196D4765-59F0-458F-9B94-0151EFFB782E}"/>
              </a:ext>
            </a:extLst>
          </p:cNvPr>
          <p:cNvSpPr/>
          <p:nvPr/>
        </p:nvSpPr>
        <p:spPr>
          <a:xfrm>
            <a:off x="292461" y="4460175"/>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Arrow: Right 41">
            <a:extLst>
              <a:ext uri="{FF2B5EF4-FFF2-40B4-BE49-F238E27FC236}">
                <a16:creationId xmlns:a16="http://schemas.microsoft.com/office/drawing/2014/main" id="{D5D96A3C-E614-46AE-BFFC-DA049507FEE7}"/>
              </a:ext>
            </a:extLst>
          </p:cNvPr>
          <p:cNvSpPr/>
          <p:nvPr/>
        </p:nvSpPr>
        <p:spPr>
          <a:xfrm>
            <a:off x="292461" y="5250856"/>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F66AB7A7-CD28-4342-96E2-995E70A3E9F0}"/>
              </a:ext>
            </a:extLst>
          </p:cNvPr>
          <p:cNvSpPr txBox="1"/>
          <p:nvPr/>
        </p:nvSpPr>
        <p:spPr>
          <a:xfrm>
            <a:off x="657979" y="2797248"/>
            <a:ext cx="5618932" cy="584775"/>
          </a:xfrm>
          <a:prstGeom prst="rect">
            <a:avLst/>
          </a:prstGeom>
          <a:noFill/>
        </p:spPr>
        <p:txBody>
          <a:bodyPr wrap="square" rtlCol="0">
            <a:spAutoFit/>
          </a:bodyPr>
          <a:lstStyle/>
          <a:p>
            <a:pPr algn="l"/>
            <a:r>
              <a:rPr lang="en-US" sz="1600" b="0" i="0" dirty="0">
                <a:solidFill>
                  <a:srgbClr val="292929"/>
                </a:solidFill>
                <a:effectLst/>
                <a:latin typeface="+mj-lt"/>
              </a:rPr>
              <a:t>Trained a classifier with the set of </a:t>
            </a:r>
            <a:r>
              <a:rPr lang="en-US" sz="1600" dirty="0">
                <a:solidFill>
                  <a:srgbClr val="292929"/>
                </a:solidFill>
                <a:latin typeface="+mj-lt"/>
              </a:rPr>
              <a:t>ribbon</a:t>
            </a:r>
            <a:r>
              <a:rPr lang="en-US" sz="1600" b="0" i="0" dirty="0">
                <a:solidFill>
                  <a:srgbClr val="292929"/>
                </a:solidFill>
                <a:effectLst/>
                <a:latin typeface="+mj-lt"/>
              </a:rPr>
              <a:t> and ribbon images.</a:t>
            </a:r>
          </a:p>
        </p:txBody>
      </p:sp>
      <p:sp>
        <p:nvSpPr>
          <p:cNvPr id="45" name="TextBox 44">
            <a:extLst>
              <a:ext uri="{FF2B5EF4-FFF2-40B4-BE49-F238E27FC236}">
                <a16:creationId xmlns:a16="http://schemas.microsoft.com/office/drawing/2014/main" id="{32D23F4D-6FF0-4061-8F3B-80CE07F74FD8}"/>
              </a:ext>
            </a:extLst>
          </p:cNvPr>
          <p:cNvSpPr txBox="1"/>
          <p:nvPr/>
        </p:nvSpPr>
        <p:spPr>
          <a:xfrm>
            <a:off x="657979" y="3581160"/>
            <a:ext cx="5618932" cy="584775"/>
          </a:xfrm>
          <a:prstGeom prst="rect">
            <a:avLst/>
          </a:prstGeom>
          <a:noFill/>
        </p:spPr>
        <p:txBody>
          <a:bodyPr wrap="square" rtlCol="0">
            <a:spAutoFit/>
          </a:bodyPr>
          <a:lstStyle/>
          <a:p>
            <a:pPr algn="l"/>
            <a:r>
              <a:rPr lang="en-US" sz="1600" b="0" i="0" dirty="0">
                <a:solidFill>
                  <a:srgbClr val="292929"/>
                </a:solidFill>
                <a:effectLst/>
                <a:latin typeface="+mj-lt"/>
              </a:rPr>
              <a:t>Implemented a sliding window to get subregions of a single video frame.</a:t>
            </a:r>
          </a:p>
        </p:txBody>
      </p:sp>
      <p:sp>
        <p:nvSpPr>
          <p:cNvPr id="46" name="TextBox 45">
            <a:extLst>
              <a:ext uri="{FF2B5EF4-FFF2-40B4-BE49-F238E27FC236}">
                <a16:creationId xmlns:a16="http://schemas.microsoft.com/office/drawing/2014/main" id="{2EF46924-8DC3-4CD5-AF74-9A5CB680A37D}"/>
              </a:ext>
            </a:extLst>
          </p:cNvPr>
          <p:cNvSpPr txBox="1"/>
          <p:nvPr/>
        </p:nvSpPr>
        <p:spPr>
          <a:xfrm>
            <a:off x="657979" y="4331583"/>
            <a:ext cx="5618932" cy="584775"/>
          </a:xfrm>
          <a:prstGeom prst="rect">
            <a:avLst/>
          </a:prstGeom>
          <a:noFill/>
        </p:spPr>
        <p:txBody>
          <a:bodyPr wrap="square" rtlCol="0">
            <a:spAutoFit/>
          </a:bodyPr>
          <a:lstStyle/>
          <a:p>
            <a:pPr algn="l"/>
            <a:r>
              <a:rPr lang="en-US" sz="1600" b="0" i="0" dirty="0">
                <a:solidFill>
                  <a:srgbClr val="292929"/>
                </a:solidFill>
                <a:effectLst/>
                <a:latin typeface="+mj-lt"/>
              </a:rPr>
              <a:t>Used my trained classifier to detect ribbon on subregions.</a:t>
            </a:r>
          </a:p>
        </p:txBody>
      </p:sp>
      <p:sp>
        <p:nvSpPr>
          <p:cNvPr id="47" name="TextBox 46">
            <a:extLst>
              <a:ext uri="{FF2B5EF4-FFF2-40B4-BE49-F238E27FC236}">
                <a16:creationId xmlns:a16="http://schemas.microsoft.com/office/drawing/2014/main" id="{AE11EB3B-E0AC-4946-BB15-A40942FA1E01}"/>
              </a:ext>
            </a:extLst>
          </p:cNvPr>
          <p:cNvSpPr txBox="1"/>
          <p:nvPr/>
        </p:nvSpPr>
        <p:spPr>
          <a:xfrm>
            <a:off x="657979" y="5127745"/>
            <a:ext cx="5618932" cy="584775"/>
          </a:xfrm>
          <a:prstGeom prst="rect">
            <a:avLst/>
          </a:prstGeom>
          <a:noFill/>
        </p:spPr>
        <p:txBody>
          <a:bodyPr wrap="square" rtlCol="0">
            <a:spAutoFit/>
          </a:bodyPr>
          <a:lstStyle/>
          <a:p>
            <a:pPr algn="l"/>
            <a:r>
              <a:rPr lang="en-US" sz="1600" b="0" i="0" dirty="0">
                <a:solidFill>
                  <a:srgbClr val="292929"/>
                </a:solidFill>
                <a:effectLst/>
                <a:latin typeface="+mj-lt"/>
              </a:rPr>
              <a:t>Created a heat map of recurring detections frame by frame to follow and detect </a:t>
            </a:r>
            <a:r>
              <a:rPr lang="en-US" sz="1600" dirty="0">
                <a:solidFill>
                  <a:srgbClr val="292929"/>
                </a:solidFill>
                <a:latin typeface="+mj-lt"/>
              </a:rPr>
              <a:t>ribbon.</a:t>
            </a:r>
            <a:endParaRPr lang="en-US" sz="1600" b="0" i="0" dirty="0">
              <a:solidFill>
                <a:srgbClr val="292929"/>
              </a:solidFill>
              <a:effectLst/>
              <a:latin typeface="+mj-lt"/>
            </a:endParaRPr>
          </a:p>
        </p:txBody>
      </p:sp>
    </p:spTree>
    <p:extLst>
      <p:ext uri="{BB962C8B-B14F-4D97-AF65-F5344CB8AC3E}">
        <p14:creationId xmlns:p14="http://schemas.microsoft.com/office/powerpoint/2010/main" val="29361803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D44476-29A2-4349-8655-1AD718330B25}"/>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541871E9-EA9C-4D80-9D6E-56E4A4D3788E}"/>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11" name="TextBox 10">
            <a:extLst>
              <a:ext uri="{FF2B5EF4-FFF2-40B4-BE49-F238E27FC236}">
                <a16:creationId xmlns:a16="http://schemas.microsoft.com/office/drawing/2014/main" id="{55BE3569-1041-4CED-AB16-7BC3AED6693C}"/>
              </a:ext>
            </a:extLst>
          </p:cNvPr>
          <p:cNvSpPr txBox="1"/>
          <p:nvPr/>
        </p:nvSpPr>
        <p:spPr>
          <a:xfrm>
            <a:off x="355078" y="532582"/>
            <a:ext cx="3193503" cy="523220"/>
          </a:xfrm>
          <a:prstGeom prst="rect">
            <a:avLst/>
          </a:prstGeom>
          <a:noFill/>
        </p:spPr>
        <p:txBody>
          <a:bodyPr wrap="none" rtlCol="0">
            <a:spAutoFit/>
          </a:bodyPr>
          <a:lstStyle/>
          <a:p>
            <a:r>
              <a:rPr lang="en-US" sz="2800" b="1" dirty="0">
                <a:solidFill>
                  <a:srgbClr val="7030A0"/>
                </a:solidFill>
                <a:latin typeface="+mj-lt"/>
              </a:rPr>
              <a:t>Implementation</a:t>
            </a:r>
          </a:p>
        </p:txBody>
      </p:sp>
      <p:graphicFrame>
        <p:nvGraphicFramePr>
          <p:cNvPr id="10" name="Table 11">
            <a:extLst>
              <a:ext uri="{FF2B5EF4-FFF2-40B4-BE49-F238E27FC236}">
                <a16:creationId xmlns:a16="http://schemas.microsoft.com/office/drawing/2014/main" id="{EF8BA1CD-E2C7-4DCD-8216-048118F041AB}"/>
              </a:ext>
            </a:extLst>
          </p:cNvPr>
          <p:cNvGraphicFramePr>
            <a:graphicFrameLocks noGrp="1"/>
          </p:cNvGraphicFramePr>
          <p:nvPr>
            <p:extLst>
              <p:ext uri="{D42A27DB-BD31-4B8C-83A1-F6EECF244321}">
                <p14:modId xmlns:p14="http://schemas.microsoft.com/office/powerpoint/2010/main" val="213916787"/>
              </p:ext>
            </p:extLst>
          </p:nvPr>
        </p:nvGraphicFramePr>
        <p:xfrm>
          <a:off x="1533427" y="1439010"/>
          <a:ext cx="9125145" cy="3979980"/>
        </p:xfrm>
        <a:graphic>
          <a:graphicData uri="http://schemas.openxmlformats.org/drawingml/2006/table">
            <a:tbl>
              <a:tblPr firstRow="1" bandRow="1">
                <a:tableStyleId>{08FB837D-C827-4EFA-A057-4D05807E0F7C}</a:tableStyleId>
              </a:tblPr>
              <a:tblGrid>
                <a:gridCol w="3041715">
                  <a:extLst>
                    <a:ext uri="{9D8B030D-6E8A-4147-A177-3AD203B41FA5}">
                      <a16:colId xmlns:a16="http://schemas.microsoft.com/office/drawing/2014/main" val="3053926854"/>
                    </a:ext>
                  </a:extLst>
                </a:gridCol>
                <a:gridCol w="3041715">
                  <a:extLst>
                    <a:ext uri="{9D8B030D-6E8A-4147-A177-3AD203B41FA5}">
                      <a16:colId xmlns:a16="http://schemas.microsoft.com/office/drawing/2014/main" val="3995213538"/>
                    </a:ext>
                  </a:extLst>
                </a:gridCol>
                <a:gridCol w="3041715">
                  <a:extLst>
                    <a:ext uri="{9D8B030D-6E8A-4147-A177-3AD203B41FA5}">
                      <a16:colId xmlns:a16="http://schemas.microsoft.com/office/drawing/2014/main" val="4129626432"/>
                    </a:ext>
                  </a:extLst>
                </a:gridCol>
              </a:tblGrid>
              <a:tr h="546768">
                <a:tc>
                  <a:txBody>
                    <a:bodyPr/>
                    <a:lstStyle/>
                    <a:p>
                      <a:pPr algn="ctr"/>
                      <a:r>
                        <a:rPr lang="en-US" dirty="0"/>
                        <a:t>Test</a:t>
                      </a:r>
                    </a:p>
                  </a:txBody>
                  <a:tcPr/>
                </a:tc>
                <a:tc>
                  <a:txBody>
                    <a:bodyPr/>
                    <a:lstStyle/>
                    <a:p>
                      <a:pPr algn="ctr"/>
                      <a:r>
                        <a:rPr lang="en-US" dirty="0"/>
                        <a:t>Result</a:t>
                      </a:r>
                    </a:p>
                  </a:txBody>
                  <a:tcPr/>
                </a:tc>
                <a:tc>
                  <a:txBody>
                    <a:bodyPr/>
                    <a:lstStyle/>
                    <a:p>
                      <a:pPr algn="ctr"/>
                      <a:r>
                        <a:rPr lang="en-US" dirty="0"/>
                        <a:t>Accuracy</a:t>
                      </a:r>
                    </a:p>
                  </a:txBody>
                  <a:tcPr/>
                </a:tc>
                <a:extLst>
                  <a:ext uri="{0D108BD9-81ED-4DB2-BD59-A6C34878D82A}">
                    <a16:rowId xmlns:a16="http://schemas.microsoft.com/office/drawing/2014/main" val="1333325917"/>
                  </a:ext>
                </a:extLst>
              </a:tr>
              <a:tr h="699372">
                <a:tc>
                  <a:txBody>
                    <a:bodyPr/>
                    <a:lstStyle/>
                    <a:p>
                      <a:pPr algn="ctr"/>
                      <a:r>
                        <a:rPr lang="en-US" dirty="0">
                          <a:latin typeface="+mj-lt"/>
                        </a:rPr>
                        <a:t>Student1.jpg</a:t>
                      </a:r>
                    </a:p>
                  </a:txBody>
                  <a:tcPr/>
                </a:tc>
                <a:tc>
                  <a:txBody>
                    <a:bodyPr/>
                    <a:lstStyle/>
                    <a:p>
                      <a:pPr algn="ctr"/>
                      <a:r>
                        <a:rPr lang="en-US" dirty="0">
                          <a:latin typeface="+mj-lt"/>
                        </a:rPr>
                        <a:t>Match</a:t>
                      </a:r>
                    </a:p>
                  </a:txBody>
                  <a:tcPr/>
                </a:tc>
                <a:tc>
                  <a:txBody>
                    <a:bodyPr/>
                    <a:lstStyle/>
                    <a:p>
                      <a:pPr algn="ctr"/>
                      <a:r>
                        <a:rPr lang="en-US" dirty="0">
                          <a:latin typeface="+mj-lt"/>
                        </a:rPr>
                        <a:t>100%</a:t>
                      </a:r>
                    </a:p>
                  </a:txBody>
                  <a:tcPr/>
                </a:tc>
                <a:extLst>
                  <a:ext uri="{0D108BD9-81ED-4DB2-BD59-A6C34878D82A}">
                    <a16:rowId xmlns:a16="http://schemas.microsoft.com/office/drawing/2014/main" val="1619500562"/>
                  </a:ext>
                </a:extLst>
              </a:tr>
              <a:tr h="546768">
                <a:tc>
                  <a:txBody>
                    <a:bodyPr/>
                    <a:lstStyle/>
                    <a:p>
                      <a:pPr algn="ctr"/>
                      <a:r>
                        <a:rPr lang="en-US" dirty="0">
                          <a:latin typeface="+mj-lt"/>
                        </a:rPr>
                        <a:t>Student2.jpg</a:t>
                      </a:r>
                    </a:p>
                  </a:txBody>
                  <a:tcPr/>
                </a:tc>
                <a:tc>
                  <a:txBody>
                    <a:bodyPr/>
                    <a:lstStyle/>
                    <a:p>
                      <a:pPr algn="ctr"/>
                      <a:r>
                        <a:rPr lang="en-US" dirty="0">
                          <a:latin typeface="+mj-lt"/>
                        </a:rPr>
                        <a:t>Match</a:t>
                      </a:r>
                    </a:p>
                  </a:txBody>
                  <a:tcPr/>
                </a:tc>
                <a:tc>
                  <a:txBody>
                    <a:bodyPr/>
                    <a:lstStyle/>
                    <a:p>
                      <a:pPr algn="ctr"/>
                      <a:r>
                        <a:rPr lang="en-US" dirty="0">
                          <a:latin typeface="+mj-lt"/>
                        </a:rPr>
                        <a:t>100%</a:t>
                      </a:r>
                    </a:p>
                  </a:txBody>
                  <a:tcPr/>
                </a:tc>
                <a:extLst>
                  <a:ext uri="{0D108BD9-81ED-4DB2-BD59-A6C34878D82A}">
                    <a16:rowId xmlns:a16="http://schemas.microsoft.com/office/drawing/2014/main" val="787514455"/>
                  </a:ext>
                </a:extLst>
              </a:tr>
              <a:tr h="546768">
                <a:tc>
                  <a:txBody>
                    <a:bodyPr/>
                    <a:lstStyle/>
                    <a:p>
                      <a:pPr algn="ctr"/>
                      <a:r>
                        <a:rPr lang="en-US" dirty="0">
                          <a:latin typeface="+mj-lt"/>
                        </a:rPr>
                        <a:t>Student3.jpg</a:t>
                      </a:r>
                    </a:p>
                  </a:txBody>
                  <a:tcPr/>
                </a:tc>
                <a:tc>
                  <a:txBody>
                    <a:bodyPr/>
                    <a:lstStyle/>
                    <a:p>
                      <a:pPr algn="ctr"/>
                      <a:r>
                        <a:rPr lang="en-US" dirty="0">
                          <a:latin typeface="+mj-lt"/>
                        </a:rPr>
                        <a:t>Match</a:t>
                      </a:r>
                    </a:p>
                  </a:txBody>
                  <a:tcPr/>
                </a:tc>
                <a:tc>
                  <a:txBody>
                    <a:bodyPr/>
                    <a:lstStyle/>
                    <a:p>
                      <a:pPr algn="ctr"/>
                      <a:r>
                        <a:rPr lang="en-US" dirty="0">
                          <a:latin typeface="+mj-lt"/>
                        </a:rPr>
                        <a:t>100%</a:t>
                      </a:r>
                    </a:p>
                  </a:txBody>
                  <a:tcPr/>
                </a:tc>
                <a:extLst>
                  <a:ext uri="{0D108BD9-81ED-4DB2-BD59-A6C34878D82A}">
                    <a16:rowId xmlns:a16="http://schemas.microsoft.com/office/drawing/2014/main" val="2780279081"/>
                  </a:ext>
                </a:extLst>
              </a:tr>
              <a:tr h="546768">
                <a:tc>
                  <a:txBody>
                    <a:bodyPr/>
                    <a:lstStyle/>
                    <a:p>
                      <a:pPr algn="ctr"/>
                      <a:r>
                        <a:rPr lang="en-US" dirty="0">
                          <a:latin typeface="+mj-lt"/>
                        </a:rPr>
                        <a:t>Teacher1.jpg</a:t>
                      </a:r>
                    </a:p>
                  </a:txBody>
                  <a:tcPr/>
                </a:tc>
                <a:tc>
                  <a:txBody>
                    <a:bodyPr/>
                    <a:lstStyle/>
                    <a:p>
                      <a:pPr algn="ctr"/>
                      <a:r>
                        <a:rPr lang="en-US" dirty="0">
                          <a:latin typeface="+mj-lt"/>
                        </a:rPr>
                        <a:t>Match</a:t>
                      </a:r>
                    </a:p>
                  </a:txBody>
                  <a:tcPr/>
                </a:tc>
                <a:tc>
                  <a:txBody>
                    <a:bodyPr/>
                    <a:lstStyle/>
                    <a:p>
                      <a:pPr algn="ctr"/>
                      <a:r>
                        <a:rPr lang="en-US" dirty="0">
                          <a:latin typeface="+mj-lt"/>
                        </a:rPr>
                        <a:t>100%</a:t>
                      </a:r>
                    </a:p>
                  </a:txBody>
                  <a:tcPr/>
                </a:tc>
                <a:extLst>
                  <a:ext uri="{0D108BD9-81ED-4DB2-BD59-A6C34878D82A}">
                    <a16:rowId xmlns:a16="http://schemas.microsoft.com/office/drawing/2014/main" val="1013373959"/>
                  </a:ext>
                </a:extLst>
              </a:tr>
              <a:tr h="546768">
                <a:tc>
                  <a:txBody>
                    <a:bodyPr/>
                    <a:lstStyle/>
                    <a:p>
                      <a:pPr algn="ctr"/>
                      <a:r>
                        <a:rPr lang="en-US" dirty="0">
                          <a:latin typeface="+mj-lt"/>
                        </a:rPr>
                        <a:t>Teacher2.jpg</a:t>
                      </a:r>
                    </a:p>
                  </a:txBody>
                  <a:tcPr/>
                </a:tc>
                <a:tc>
                  <a:txBody>
                    <a:bodyPr/>
                    <a:lstStyle/>
                    <a:p>
                      <a:pPr algn="ctr"/>
                      <a:r>
                        <a:rPr lang="en-US" dirty="0">
                          <a:latin typeface="+mj-lt"/>
                        </a:rPr>
                        <a:t>Match</a:t>
                      </a:r>
                    </a:p>
                  </a:txBody>
                  <a:tcPr/>
                </a:tc>
                <a:tc>
                  <a:txBody>
                    <a:bodyPr/>
                    <a:lstStyle/>
                    <a:p>
                      <a:pPr algn="ctr"/>
                      <a:r>
                        <a:rPr lang="en-US" dirty="0">
                          <a:latin typeface="+mj-lt"/>
                        </a:rPr>
                        <a:t>100%</a:t>
                      </a:r>
                    </a:p>
                  </a:txBody>
                  <a:tcPr/>
                </a:tc>
                <a:extLst>
                  <a:ext uri="{0D108BD9-81ED-4DB2-BD59-A6C34878D82A}">
                    <a16:rowId xmlns:a16="http://schemas.microsoft.com/office/drawing/2014/main" val="2869047839"/>
                  </a:ext>
                </a:extLst>
              </a:tr>
              <a:tr h="546768">
                <a:tc>
                  <a:txBody>
                    <a:bodyPr/>
                    <a:lstStyle/>
                    <a:p>
                      <a:pPr algn="ctr"/>
                      <a:r>
                        <a:rPr lang="en-US" dirty="0">
                          <a:latin typeface="+mj-lt"/>
                        </a:rPr>
                        <a:t>Teacher3.jpg</a:t>
                      </a:r>
                    </a:p>
                  </a:txBody>
                  <a:tcPr/>
                </a:tc>
                <a:tc>
                  <a:txBody>
                    <a:bodyPr/>
                    <a:lstStyle/>
                    <a:p>
                      <a:pPr algn="ctr"/>
                      <a:r>
                        <a:rPr lang="en-US" dirty="0">
                          <a:latin typeface="+mj-lt"/>
                        </a:rPr>
                        <a:t>Match</a:t>
                      </a:r>
                    </a:p>
                  </a:txBody>
                  <a:tcPr/>
                </a:tc>
                <a:tc>
                  <a:txBody>
                    <a:bodyPr/>
                    <a:lstStyle/>
                    <a:p>
                      <a:pPr algn="ctr"/>
                      <a:r>
                        <a:rPr lang="en-US" dirty="0">
                          <a:latin typeface="+mj-lt"/>
                        </a:rPr>
                        <a:t>100%</a:t>
                      </a:r>
                    </a:p>
                  </a:txBody>
                  <a:tcPr/>
                </a:tc>
                <a:extLst>
                  <a:ext uri="{0D108BD9-81ED-4DB2-BD59-A6C34878D82A}">
                    <a16:rowId xmlns:a16="http://schemas.microsoft.com/office/drawing/2014/main" val="1401206320"/>
                  </a:ext>
                </a:extLst>
              </a:tr>
            </a:tbl>
          </a:graphicData>
        </a:graphic>
      </p:graphicFrame>
      <p:sp>
        <p:nvSpPr>
          <p:cNvPr id="6" name="Rectangle: Rounded Corners 5">
            <a:extLst>
              <a:ext uri="{FF2B5EF4-FFF2-40B4-BE49-F238E27FC236}">
                <a16:creationId xmlns:a16="http://schemas.microsoft.com/office/drawing/2014/main" id="{2E250DE4-37AD-48FB-B88D-936F990F5E08}"/>
              </a:ext>
            </a:extLst>
          </p:cNvPr>
          <p:cNvSpPr/>
          <p:nvPr/>
        </p:nvSpPr>
        <p:spPr>
          <a:xfrm>
            <a:off x="9776279" y="267598"/>
            <a:ext cx="1224960" cy="529968"/>
          </a:xfrm>
          <a:prstGeom prst="roundRect">
            <a:avLst/>
          </a:prstGeom>
          <a:solidFill>
            <a:srgbClr val="7030A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p:txBody>
      </p:sp>
      <p:sp>
        <p:nvSpPr>
          <p:cNvPr id="7" name="Flowchart: Connector 6">
            <a:extLst>
              <a:ext uri="{FF2B5EF4-FFF2-40B4-BE49-F238E27FC236}">
                <a16:creationId xmlns:a16="http://schemas.microsoft.com/office/drawing/2014/main" id="{8BF0EB5C-F719-410E-9196-7CB671C4ED5B}"/>
              </a:ext>
            </a:extLst>
          </p:cNvPr>
          <p:cNvSpPr/>
          <p:nvPr/>
        </p:nvSpPr>
        <p:spPr>
          <a:xfrm>
            <a:off x="10112605" y="671140"/>
            <a:ext cx="521081" cy="521081"/>
          </a:xfrm>
          <a:prstGeom prst="flowChartConnector">
            <a:avLst/>
          </a:prstGeom>
          <a:solidFill>
            <a:srgbClr val="7030A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6</a:t>
            </a:r>
          </a:p>
        </p:txBody>
      </p:sp>
    </p:spTree>
    <p:extLst>
      <p:ext uri="{BB962C8B-B14F-4D97-AF65-F5344CB8AC3E}">
        <p14:creationId xmlns:p14="http://schemas.microsoft.com/office/powerpoint/2010/main" val="31186011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D44476-29A2-4349-8655-1AD718330B25}"/>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541871E9-EA9C-4D80-9D6E-56E4A4D3788E}"/>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11" name="TextBox 10">
            <a:extLst>
              <a:ext uri="{FF2B5EF4-FFF2-40B4-BE49-F238E27FC236}">
                <a16:creationId xmlns:a16="http://schemas.microsoft.com/office/drawing/2014/main" id="{55BE3569-1041-4CED-AB16-7BC3AED6693C}"/>
              </a:ext>
            </a:extLst>
          </p:cNvPr>
          <p:cNvSpPr txBox="1"/>
          <p:nvPr/>
        </p:nvSpPr>
        <p:spPr>
          <a:xfrm>
            <a:off x="355078" y="532582"/>
            <a:ext cx="3193503" cy="523220"/>
          </a:xfrm>
          <a:prstGeom prst="rect">
            <a:avLst/>
          </a:prstGeom>
          <a:noFill/>
        </p:spPr>
        <p:txBody>
          <a:bodyPr wrap="none" rtlCol="0">
            <a:spAutoFit/>
          </a:bodyPr>
          <a:lstStyle/>
          <a:p>
            <a:r>
              <a:rPr lang="en-US" sz="2800" b="1" dirty="0">
                <a:solidFill>
                  <a:srgbClr val="7030A0"/>
                </a:solidFill>
                <a:latin typeface="+mj-lt"/>
              </a:rPr>
              <a:t>Implementation</a:t>
            </a:r>
          </a:p>
        </p:txBody>
      </p:sp>
      <p:sp>
        <p:nvSpPr>
          <p:cNvPr id="4" name="TextBox 3">
            <a:extLst>
              <a:ext uri="{FF2B5EF4-FFF2-40B4-BE49-F238E27FC236}">
                <a16:creationId xmlns:a16="http://schemas.microsoft.com/office/drawing/2014/main" id="{5EC88384-B1F6-4192-83C5-CE96D7975D3E}"/>
              </a:ext>
            </a:extLst>
          </p:cNvPr>
          <p:cNvSpPr txBox="1"/>
          <p:nvPr/>
        </p:nvSpPr>
        <p:spPr>
          <a:xfrm>
            <a:off x="2394409" y="1508289"/>
            <a:ext cx="4948791" cy="461665"/>
          </a:xfrm>
          <a:prstGeom prst="rect">
            <a:avLst/>
          </a:prstGeom>
          <a:noFill/>
        </p:spPr>
        <p:txBody>
          <a:bodyPr wrap="none" rtlCol="0">
            <a:spAutoFit/>
          </a:bodyPr>
          <a:lstStyle/>
          <a:p>
            <a:r>
              <a:rPr lang="en-US" sz="2400" b="1" dirty="0">
                <a:solidFill>
                  <a:schemeClr val="tx1">
                    <a:lumMod val="75000"/>
                    <a:lumOff val="25000"/>
                  </a:schemeClr>
                </a:solidFill>
                <a:effectLst/>
                <a:latin typeface="+mj-lt"/>
                <a:ea typeface="Calibri" panose="020F0502020204030204" pitchFamily="34" charset="0"/>
              </a:rPr>
              <a:t>Output of Teacher.jpg picture</a:t>
            </a:r>
            <a:endParaRPr lang="en-US" sz="2400" b="1" dirty="0">
              <a:solidFill>
                <a:schemeClr val="tx1">
                  <a:lumMod val="75000"/>
                  <a:lumOff val="25000"/>
                </a:schemeClr>
              </a:solidFill>
              <a:latin typeface="+mj-lt"/>
            </a:endParaRPr>
          </a:p>
        </p:txBody>
      </p:sp>
      <p:pic>
        <p:nvPicPr>
          <p:cNvPr id="8" name="Picture 7">
            <a:extLst>
              <a:ext uri="{FF2B5EF4-FFF2-40B4-BE49-F238E27FC236}">
                <a16:creationId xmlns:a16="http://schemas.microsoft.com/office/drawing/2014/main" id="{A8F3A4D5-D949-406C-AAED-29D3286F9E5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23024" y="2179899"/>
            <a:ext cx="3892517" cy="3480622"/>
          </a:xfrm>
          <a:prstGeom prst="rect">
            <a:avLst/>
          </a:prstGeom>
          <a:noFill/>
          <a:ln>
            <a:noFill/>
          </a:ln>
        </p:spPr>
      </p:pic>
      <p:sp>
        <p:nvSpPr>
          <p:cNvPr id="7" name="Rectangle: Rounded Corners 6">
            <a:extLst>
              <a:ext uri="{FF2B5EF4-FFF2-40B4-BE49-F238E27FC236}">
                <a16:creationId xmlns:a16="http://schemas.microsoft.com/office/drawing/2014/main" id="{A1CB7800-A467-4BCE-A2B4-89D74AFAD08A}"/>
              </a:ext>
            </a:extLst>
          </p:cNvPr>
          <p:cNvSpPr/>
          <p:nvPr/>
        </p:nvSpPr>
        <p:spPr>
          <a:xfrm>
            <a:off x="9776279" y="267598"/>
            <a:ext cx="1224960" cy="529968"/>
          </a:xfrm>
          <a:prstGeom prst="roundRect">
            <a:avLst/>
          </a:prstGeom>
          <a:solidFill>
            <a:srgbClr val="7030A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p:txBody>
      </p:sp>
      <p:sp>
        <p:nvSpPr>
          <p:cNvPr id="9" name="Flowchart: Connector 8">
            <a:extLst>
              <a:ext uri="{FF2B5EF4-FFF2-40B4-BE49-F238E27FC236}">
                <a16:creationId xmlns:a16="http://schemas.microsoft.com/office/drawing/2014/main" id="{9827E241-4E44-450F-8CFD-157C1D59B524}"/>
              </a:ext>
            </a:extLst>
          </p:cNvPr>
          <p:cNvSpPr/>
          <p:nvPr/>
        </p:nvSpPr>
        <p:spPr>
          <a:xfrm>
            <a:off x="10112605" y="671140"/>
            <a:ext cx="521081" cy="521081"/>
          </a:xfrm>
          <a:prstGeom prst="flowChartConnector">
            <a:avLst/>
          </a:prstGeom>
          <a:solidFill>
            <a:srgbClr val="7030A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6</a:t>
            </a:r>
          </a:p>
        </p:txBody>
      </p:sp>
    </p:spTree>
    <p:extLst>
      <p:ext uri="{BB962C8B-B14F-4D97-AF65-F5344CB8AC3E}">
        <p14:creationId xmlns:p14="http://schemas.microsoft.com/office/powerpoint/2010/main" val="466769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D44476-29A2-4349-8655-1AD718330B25}"/>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541871E9-EA9C-4D80-9D6E-56E4A4D3788E}"/>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11" name="TextBox 10">
            <a:extLst>
              <a:ext uri="{FF2B5EF4-FFF2-40B4-BE49-F238E27FC236}">
                <a16:creationId xmlns:a16="http://schemas.microsoft.com/office/drawing/2014/main" id="{55BE3569-1041-4CED-AB16-7BC3AED6693C}"/>
              </a:ext>
            </a:extLst>
          </p:cNvPr>
          <p:cNvSpPr txBox="1"/>
          <p:nvPr/>
        </p:nvSpPr>
        <p:spPr>
          <a:xfrm>
            <a:off x="355078" y="532582"/>
            <a:ext cx="3193503" cy="523220"/>
          </a:xfrm>
          <a:prstGeom prst="rect">
            <a:avLst/>
          </a:prstGeom>
          <a:noFill/>
        </p:spPr>
        <p:txBody>
          <a:bodyPr wrap="none" rtlCol="0">
            <a:spAutoFit/>
          </a:bodyPr>
          <a:lstStyle/>
          <a:p>
            <a:r>
              <a:rPr lang="en-US" sz="2800" b="1" dirty="0">
                <a:solidFill>
                  <a:srgbClr val="7030A0"/>
                </a:solidFill>
                <a:latin typeface="+mj-lt"/>
              </a:rPr>
              <a:t>Implementation</a:t>
            </a:r>
          </a:p>
        </p:txBody>
      </p:sp>
      <p:sp>
        <p:nvSpPr>
          <p:cNvPr id="4" name="TextBox 3">
            <a:extLst>
              <a:ext uri="{FF2B5EF4-FFF2-40B4-BE49-F238E27FC236}">
                <a16:creationId xmlns:a16="http://schemas.microsoft.com/office/drawing/2014/main" id="{5EC88384-B1F6-4192-83C5-CE96D7975D3E}"/>
              </a:ext>
            </a:extLst>
          </p:cNvPr>
          <p:cNvSpPr txBox="1"/>
          <p:nvPr/>
        </p:nvSpPr>
        <p:spPr>
          <a:xfrm>
            <a:off x="2786345" y="1508289"/>
            <a:ext cx="4164923" cy="499239"/>
          </a:xfrm>
          <a:prstGeom prst="rect">
            <a:avLst/>
          </a:prstGeom>
          <a:noFill/>
        </p:spPr>
        <p:txBody>
          <a:bodyPr wrap="none" rtlCol="0">
            <a:spAutoFit/>
          </a:bodyPr>
          <a:lstStyle/>
          <a:p>
            <a:pPr marL="0" marR="0" algn="ctr">
              <a:lnSpc>
                <a:spcPct val="150000"/>
              </a:lnSpc>
              <a:spcBef>
                <a:spcPts val="0"/>
              </a:spcBef>
              <a:spcAft>
                <a:spcPts val="1200"/>
              </a:spcAft>
            </a:pPr>
            <a:r>
              <a:rPr lang="en-US" sz="2000" b="1" dirty="0">
                <a:solidFill>
                  <a:schemeClr val="tx1">
                    <a:lumMod val="75000"/>
                    <a:lumOff val="25000"/>
                  </a:schemeClr>
                </a:solidFill>
                <a:effectLst/>
                <a:latin typeface="+mj-lt"/>
                <a:ea typeface="Calibri" panose="020F0502020204030204" pitchFamily="34" charset="0"/>
                <a:cs typeface="Vrinda" panose="020B0502040204020203" pitchFamily="34" charset="0"/>
              </a:rPr>
              <a:t>Output of Student.jpg Picture</a:t>
            </a:r>
          </a:p>
        </p:txBody>
      </p:sp>
      <p:pic>
        <p:nvPicPr>
          <p:cNvPr id="7" name="Picture 6">
            <a:extLst>
              <a:ext uri="{FF2B5EF4-FFF2-40B4-BE49-F238E27FC236}">
                <a16:creationId xmlns:a16="http://schemas.microsoft.com/office/drawing/2014/main" id="{55D7112C-B8FE-459F-8531-3A630098C60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869557" y="2170229"/>
            <a:ext cx="4045984" cy="3810856"/>
          </a:xfrm>
          <a:prstGeom prst="rect">
            <a:avLst/>
          </a:prstGeom>
          <a:noFill/>
          <a:ln>
            <a:noFill/>
          </a:ln>
        </p:spPr>
      </p:pic>
      <p:sp>
        <p:nvSpPr>
          <p:cNvPr id="8" name="Rectangle: Rounded Corners 7">
            <a:extLst>
              <a:ext uri="{FF2B5EF4-FFF2-40B4-BE49-F238E27FC236}">
                <a16:creationId xmlns:a16="http://schemas.microsoft.com/office/drawing/2014/main" id="{4D8F0C86-C364-4854-8D88-D2A565D7ACF8}"/>
              </a:ext>
            </a:extLst>
          </p:cNvPr>
          <p:cNvSpPr/>
          <p:nvPr/>
        </p:nvSpPr>
        <p:spPr>
          <a:xfrm>
            <a:off x="9776279" y="267598"/>
            <a:ext cx="1224960" cy="529968"/>
          </a:xfrm>
          <a:prstGeom prst="roundRect">
            <a:avLst/>
          </a:prstGeom>
          <a:solidFill>
            <a:srgbClr val="7030A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p:txBody>
      </p:sp>
      <p:sp>
        <p:nvSpPr>
          <p:cNvPr id="9" name="Flowchart: Connector 8">
            <a:extLst>
              <a:ext uri="{FF2B5EF4-FFF2-40B4-BE49-F238E27FC236}">
                <a16:creationId xmlns:a16="http://schemas.microsoft.com/office/drawing/2014/main" id="{2EB183E0-9DFE-494B-B69B-99C1F2984542}"/>
              </a:ext>
            </a:extLst>
          </p:cNvPr>
          <p:cNvSpPr/>
          <p:nvPr/>
        </p:nvSpPr>
        <p:spPr>
          <a:xfrm>
            <a:off x="10112605" y="671140"/>
            <a:ext cx="521081" cy="521081"/>
          </a:xfrm>
          <a:prstGeom prst="flowChartConnector">
            <a:avLst/>
          </a:prstGeom>
          <a:solidFill>
            <a:srgbClr val="7030A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6</a:t>
            </a:r>
          </a:p>
        </p:txBody>
      </p:sp>
    </p:spTree>
    <p:extLst>
      <p:ext uri="{BB962C8B-B14F-4D97-AF65-F5344CB8AC3E}">
        <p14:creationId xmlns:p14="http://schemas.microsoft.com/office/powerpoint/2010/main" val="10689834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4C5493-9390-482E-B672-DE883DB2C5EF}"/>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08551EB6-569D-40AC-8840-AA8EFEC37B46}"/>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pic>
        <p:nvPicPr>
          <p:cNvPr id="4100" name="Picture 4" descr="29,863 Handshake Videos and HD Footage - Getty Images">
            <a:extLst>
              <a:ext uri="{FF2B5EF4-FFF2-40B4-BE49-F238E27FC236}">
                <a16:creationId xmlns:a16="http://schemas.microsoft.com/office/drawing/2014/main" id="{4638790F-B72E-4CC0-B767-2ACE8CEB45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39137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AF82DAC-E156-46C7-8176-3BBB824E52B9}"/>
              </a:ext>
            </a:extLst>
          </p:cNvPr>
          <p:cNvSpPr/>
          <p:nvPr/>
        </p:nvSpPr>
        <p:spPr>
          <a:xfrm>
            <a:off x="0" y="10850"/>
            <a:ext cx="12192000" cy="6391375"/>
          </a:xfrm>
          <a:prstGeom prst="rect">
            <a:avLst/>
          </a:prstGeom>
          <a:solidFill>
            <a:schemeClr val="bg1">
              <a:lumMod val="5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FB778CF8-BC84-46F7-90E1-35704A1297E4}"/>
              </a:ext>
            </a:extLst>
          </p:cNvPr>
          <p:cNvSpPr/>
          <p:nvPr/>
        </p:nvSpPr>
        <p:spPr>
          <a:xfrm>
            <a:off x="4922363" y="2022050"/>
            <a:ext cx="2347273" cy="2347273"/>
          </a:xfrm>
          <a:prstGeom prst="ellipse">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mj-lt"/>
              </a:rPr>
              <a:t>T H A N K</a:t>
            </a:r>
          </a:p>
        </p:txBody>
      </p:sp>
      <p:sp>
        <p:nvSpPr>
          <p:cNvPr id="8" name="TextBox 7">
            <a:extLst>
              <a:ext uri="{FF2B5EF4-FFF2-40B4-BE49-F238E27FC236}">
                <a16:creationId xmlns:a16="http://schemas.microsoft.com/office/drawing/2014/main" id="{2622F214-DB2E-4DC4-9666-0F017F3E1B4B}"/>
              </a:ext>
            </a:extLst>
          </p:cNvPr>
          <p:cNvSpPr txBox="1"/>
          <p:nvPr/>
        </p:nvSpPr>
        <p:spPr>
          <a:xfrm>
            <a:off x="7624537" y="2964853"/>
            <a:ext cx="1187777" cy="461665"/>
          </a:xfrm>
          <a:prstGeom prst="rect">
            <a:avLst/>
          </a:prstGeom>
          <a:noFill/>
        </p:spPr>
        <p:txBody>
          <a:bodyPr wrap="square" rtlCol="0">
            <a:spAutoFit/>
          </a:bodyPr>
          <a:lstStyle/>
          <a:p>
            <a:r>
              <a:rPr lang="en-US" sz="2400" dirty="0">
                <a:latin typeface="+mj-lt"/>
              </a:rPr>
              <a:t>Y O U</a:t>
            </a:r>
          </a:p>
        </p:txBody>
      </p:sp>
      <p:cxnSp>
        <p:nvCxnSpPr>
          <p:cNvPr id="11" name="Straight Arrow Connector 10">
            <a:extLst>
              <a:ext uri="{FF2B5EF4-FFF2-40B4-BE49-F238E27FC236}">
                <a16:creationId xmlns:a16="http://schemas.microsoft.com/office/drawing/2014/main" id="{5A0EC5AC-2672-4370-910C-1BA9C336FB1A}"/>
              </a:ext>
            </a:extLst>
          </p:cNvPr>
          <p:cNvCxnSpPr/>
          <p:nvPr/>
        </p:nvCxnSpPr>
        <p:spPr>
          <a:xfrm>
            <a:off x="7864920" y="3426518"/>
            <a:ext cx="707010" cy="0"/>
          </a:xfrm>
          <a:prstGeom prst="straightConnector1">
            <a:avLst/>
          </a:prstGeom>
          <a:ln>
            <a:headEnd type="none" w="med" len="med"/>
            <a:tailEnd type="arrow" w="med" len="med"/>
          </a:ln>
        </p:spPr>
        <p:style>
          <a:lnRef idx="3">
            <a:schemeClr val="accent5"/>
          </a:lnRef>
          <a:fillRef idx="0">
            <a:schemeClr val="accent5"/>
          </a:fillRef>
          <a:effectRef idx="2">
            <a:schemeClr val="accent5"/>
          </a:effectRef>
          <a:fontRef idx="minor">
            <a:schemeClr val="tx1"/>
          </a:fontRef>
        </p:style>
      </p:cxnSp>
      <p:sp>
        <p:nvSpPr>
          <p:cNvPr id="12" name="Oval 11">
            <a:extLst>
              <a:ext uri="{FF2B5EF4-FFF2-40B4-BE49-F238E27FC236}">
                <a16:creationId xmlns:a16="http://schemas.microsoft.com/office/drawing/2014/main" id="{1D0CF20D-5AF0-4A68-BE9E-15D6F3B872D6}"/>
              </a:ext>
            </a:extLst>
          </p:cNvPr>
          <p:cNvSpPr/>
          <p:nvPr/>
        </p:nvSpPr>
        <p:spPr>
          <a:xfrm>
            <a:off x="4547717" y="1836779"/>
            <a:ext cx="1128074" cy="1128074"/>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253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Date Placeholder 81">
            <a:extLst>
              <a:ext uri="{FF2B5EF4-FFF2-40B4-BE49-F238E27FC236}">
                <a16:creationId xmlns:a16="http://schemas.microsoft.com/office/drawing/2014/main" id="{A39DE6AD-D909-412D-B01A-C302226B6512}"/>
              </a:ext>
            </a:extLst>
          </p:cNvPr>
          <p:cNvSpPr>
            <a:spLocks noGrp="1"/>
          </p:cNvSpPr>
          <p:nvPr>
            <p:ph type="dt" sz="half" idx="10"/>
          </p:nvPr>
        </p:nvSpPr>
        <p:spPr/>
        <p:txBody>
          <a:bodyPr/>
          <a:lstStyle/>
          <a:p>
            <a:r>
              <a:rPr lang="en-US" dirty="0"/>
              <a:t>20/01/2022</a:t>
            </a:r>
          </a:p>
        </p:txBody>
      </p:sp>
      <p:sp>
        <p:nvSpPr>
          <p:cNvPr id="95" name="Footer Placeholder 94">
            <a:extLst>
              <a:ext uri="{FF2B5EF4-FFF2-40B4-BE49-F238E27FC236}">
                <a16:creationId xmlns:a16="http://schemas.microsoft.com/office/drawing/2014/main" id="{A002EB93-CFC8-4AEB-9349-8F8C17EDF44C}"/>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2" name="Rectangle 1">
            <a:extLst>
              <a:ext uri="{FF2B5EF4-FFF2-40B4-BE49-F238E27FC236}">
                <a16:creationId xmlns:a16="http://schemas.microsoft.com/office/drawing/2014/main" id="{AAC86291-A326-4EB6-9305-18742DD7504A}"/>
              </a:ext>
            </a:extLst>
          </p:cNvPr>
          <p:cNvSpPr/>
          <p:nvPr/>
        </p:nvSpPr>
        <p:spPr>
          <a:xfrm>
            <a:off x="0" y="11620"/>
            <a:ext cx="12192000" cy="639318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74" name="Rectangle: Rounded Corners 73">
            <a:extLst>
              <a:ext uri="{FF2B5EF4-FFF2-40B4-BE49-F238E27FC236}">
                <a16:creationId xmlns:a16="http://schemas.microsoft.com/office/drawing/2014/main" id="{17792481-4BC0-462E-9A94-7F900DCE92AD}"/>
              </a:ext>
            </a:extLst>
          </p:cNvPr>
          <p:cNvSpPr/>
          <p:nvPr/>
        </p:nvSpPr>
        <p:spPr>
          <a:xfrm>
            <a:off x="583647" y="3208210"/>
            <a:ext cx="1402080" cy="2420048"/>
          </a:xfrm>
          <a:prstGeom prst="roundRect">
            <a:avLst/>
          </a:prstGeom>
          <a:solidFill>
            <a:schemeClr val="bg1"/>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150" b="1" dirty="0">
                <a:solidFill>
                  <a:srgbClr val="FF0066"/>
                </a:solidFill>
              </a:rPr>
              <a:t>BACKGROUND</a:t>
            </a:r>
          </a:p>
        </p:txBody>
      </p:sp>
      <p:sp>
        <p:nvSpPr>
          <p:cNvPr id="75" name="Rectangle: Rounded Corners 74">
            <a:extLst>
              <a:ext uri="{FF2B5EF4-FFF2-40B4-BE49-F238E27FC236}">
                <a16:creationId xmlns:a16="http://schemas.microsoft.com/office/drawing/2014/main" id="{12106277-D8DC-46D8-854D-16BDEAE650CB}"/>
              </a:ext>
            </a:extLst>
          </p:cNvPr>
          <p:cNvSpPr/>
          <p:nvPr/>
        </p:nvSpPr>
        <p:spPr>
          <a:xfrm>
            <a:off x="583647" y="2810065"/>
            <a:ext cx="1402080" cy="756285"/>
          </a:xfrm>
          <a:prstGeom prst="roundRect">
            <a:avLst/>
          </a:prstGeom>
          <a:solidFill>
            <a:srgbClr val="FF0066"/>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a:p>
            <a:pPr algn="ctr"/>
            <a:endParaRPr lang="en-US" sz="2800" dirty="0">
              <a:solidFill>
                <a:schemeClr val="bg1"/>
              </a:solidFill>
            </a:endParaRPr>
          </a:p>
        </p:txBody>
      </p:sp>
      <p:sp>
        <p:nvSpPr>
          <p:cNvPr id="76" name="Flowchart: Connector 75">
            <a:extLst>
              <a:ext uri="{FF2B5EF4-FFF2-40B4-BE49-F238E27FC236}">
                <a16:creationId xmlns:a16="http://schemas.microsoft.com/office/drawing/2014/main" id="{53B8D756-C446-4118-9183-2B89937D48E3}"/>
              </a:ext>
            </a:extLst>
          </p:cNvPr>
          <p:cNvSpPr/>
          <p:nvPr/>
        </p:nvSpPr>
        <p:spPr>
          <a:xfrm>
            <a:off x="946867" y="3304348"/>
            <a:ext cx="675640" cy="675640"/>
          </a:xfrm>
          <a:prstGeom prst="flowChartConnector">
            <a:avLst/>
          </a:prstGeom>
          <a:solidFill>
            <a:srgbClr val="FF0066"/>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1</a:t>
            </a:r>
          </a:p>
        </p:txBody>
      </p:sp>
      <p:sp>
        <p:nvSpPr>
          <p:cNvPr id="77" name="Rectangle: Rounded Corners 76">
            <a:extLst>
              <a:ext uri="{FF2B5EF4-FFF2-40B4-BE49-F238E27FC236}">
                <a16:creationId xmlns:a16="http://schemas.microsoft.com/office/drawing/2014/main" id="{CD512D65-C194-43A0-B8B0-B68F09BB61B2}"/>
              </a:ext>
            </a:extLst>
          </p:cNvPr>
          <p:cNvSpPr/>
          <p:nvPr/>
        </p:nvSpPr>
        <p:spPr>
          <a:xfrm>
            <a:off x="640797" y="4267779"/>
            <a:ext cx="1287780" cy="300910"/>
          </a:xfrm>
          <a:prstGeom prst="roundRect">
            <a:avLst/>
          </a:prstGeom>
          <a:noFill/>
          <a:ln>
            <a:solidFill>
              <a:srgbClr val="FF00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a:extLst>
              <a:ext uri="{FF2B5EF4-FFF2-40B4-BE49-F238E27FC236}">
                <a16:creationId xmlns:a16="http://schemas.microsoft.com/office/drawing/2014/main" id="{BBF6068A-1DCC-4E07-BB9F-0480DC3D5508}"/>
              </a:ext>
            </a:extLst>
          </p:cNvPr>
          <p:cNvSpPr txBox="1"/>
          <p:nvPr/>
        </p:nvSpPr>
        <p:spPr>
          <a:xfrm>
            <a:off x="769067" y="4758296"/>
            <a:ext cx="1069340" cy="369332"/>
          </a:xfrm>
          <a:prstGeom prst="rect">
            <a:avLst/>
          </a:prstGeom>
          <a:noFill/>
        </p:spPr>
        <p:txBody>
          <a:bodyPr wrap="square" rtlCol="0">
            <a:spAutoFit/>
          </a:bodyPr>
          <a:lstStyle/>
          <a:p>
            <a:pPr algn="ctr"/>
            <a:r>
              <a:rPr lang="en-US" sz="900" dirty="0">
                <a:solidFill>
                  <a:schemeClr val="tx1">
                    <a:lumMod val="50000"/>
                    <a:lumOff val="50000"/>
                  </a:schemeClr>
                </a:solidFill>
              </a:rPr>
              <a:t>Background behind topic</a:t>
            </a:r>
          </a:p>
        </p:txBody>
      </p:sp>
      <p:sp>
        <p:nvSpPr>
          <p:cNvPr id="79" name="Rectangle: Rounded Corners 78">
            <a:extLst>
              <a:ext uri="{FF2B5EF4-FFF2-40B4-BE49-F238E27FC236}">
                <a16:creationId xmlns:a16="http://schemas.microsoft.com/office/drawing/2014/main" id="{E8E1E90F-1C09-409F-8932-32878CEA915A}"/>
              </a:ext>
            </a:extLst>
          </p:cNvPr>
          <p:cNvSpPr/>
          <p:nvPr/>
        </p:nvSpPr>
        <p:spPr>
          <a:xfrm>
            <a:off x="2448029" y="3208210"/>
            <a:ext cx="1402080" cy="2420048"/>
          </a:xfrm>
          <a:prstGeom prst="roundRect">
            <a:avLst/>
          </a:prstGeom>
          <a:solidFill>
            <a:schemeClr val="bg1"/>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300" b="1" dirty="0">
                <a:solidFill>
                  <a:srgbClr val="009999"/>
                </a:solidFill>
              </a:rPr>
              <a:t>MOTIVATION</a:t>
            </a:r>
          </a:p>
        </p:txBody>
      </p:sp>
      <p:sp>
        <p:nvSpPr>
          <p:cNvPr id="80" name="Rectangle: Rounded Corners 79">
            <a:extLst>
              <a:ext uri="{FF2B5EF4-FFF2-40B4-BE49-F238E27FC236}">
                <a16:creationId xmlns:a16="http://schemas.microsoft.com/office/drawing/2014/main" id="{2B9B91D4-E5B9-403D-BE75-69A76F20900E}"/>
              </a:ext>
            </a:extLst>
          </p:cNvPr>
          <p:cNvSpPr/>
          <p:nvPr/>
        </p:nvSpPr>
        <p:spPr>
          <a:xfrm>
            <a:off x="2448029" y="2810065"/>
            <a:ext cx="1402080" cy="756285"/>
          </a:xfrm>
          <a:prstGeom prst="roundRect">
            <a:avLst/>
          </a:prstGeom>
          <a:solidFill>
            <a:srgbClr val="009999"/>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a:p>
            <a:pPr algn="ctr"/>
            <a:endParaRPr lang="en-US" sz="2800" dirty="0">
              <a:solidFill>
                <a:schemeClr val="bg1"/>
              </a:solidFill>
            </a:endParaRPr>
          </a:p>
        </p:txBody>
      </p:sp>
      <p:sp>
        <p:nvSpPr>
          <p:cNvPr id="83" name="Flowchart: Connector 82">
            <a:extLst>
              <a:ext uri="{FF2B5EF4-FFF2-40B4-BE49-F238E27FC236}">
                <a16:creationId xmlns:a16="http://schemas.microsoft.com/office/drawing/2014/main" id="{1EBA022E-BFFD-4187-86BB-0C42F672F502}"/>
              </a:ext>
            </a:extLst>
          </p:cNvPr>
          <p:cNvSpPr/>
          <p:nvPr/>
        </p:nvSpPr>
        <p:spPr>
          <a:xfrm>
            <a:off x="2811249" y="3304348"/>
            <a:ext cx="675640" cy="675640"/>
          </a:xfrm>
          <a:prstGeom prst="flowChartConnector">
            <a:avLst/>
          </a:prstGeom>
          <a:solidFill>
            <a:srgbClr val="009999"/>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2</a:t>
            </a:r>
          </a:p>
        </p:txBody>
      </p:sp>
      <p:sp>
        <p:nvSpPr>
          <p:cNvPr id="84" name="Rectangle: Rounded Corners 83">
            <a:extLst>
              <a:ext uri="{FF2B5EF4-FFF2-40B4-BE49-F238E27FC236}">
                <a16:creationId xmlns:a16="http://schemas.microsoft.com/office/drawing/2014/main" id="{FC6F8A83-86AA-4903-A5F3-7B8A6B980038}"/>
              </a:ext>
            </a:extLst>
          </p:cNvPr>
          <p:cNvSpPr/>
          <p:nvPr/>
        </p:nvSpPr>
        <p:spPr>
          <a:xfrm>
            <a:off x="2545819" y="4296394"/>
            <a:ext cx="1226820" cy="270224"/>
          </a:xfrm>
          <a:prstGeom prst="roundRect">
            <a:avLst/>
          </a:prstGeom>
          <a:noFill/>
          <a:ln>
            <a:solidFill>
              <a:srgbClr val="00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a:extLst>
              <a:ext uri="{FF2B5EF4-FFF2-40B4-BE49-F238E27FC236}">
                <a16:creationId xmlns:a16="http://schemas.microsoft.com/office/drawing/2014/main" id="{F020AFDD-7FE2-4A28-A6FA-214225705D37}"/>
              </a:ext>
            </a:extLst>
          </p:cNvPr>
          <p:cNvSpPr txBox="1"/>
          <p:nvPr/>
        </p:nvSpPr>
        <p:spPr>
          <a:xfrm>
            <a:off x="2623289" y="4758296"/>
            <a:ext cx="1051560" cy="369332"/>
          </a:xfrm>
          <a:prstGeom prst="rect">
            <a:avLst/>
          </a:prstGeom>
          <a:noFill/>
        </p:spPr>
        <p:txBody>
          <a:bodyPr wrap="square" rtlCol="0">
            <a:spAutoFit/>
          </a:bodyPr>
          <a:lstStyle/>
          <a:p>
            <a:pPr algn="ctr"/>
            <a:r>
              <a:rPr lang="en-US" sz="900" dirty="0">
                <a:solidFill>
                  <a:schemeClr val="tx1">
                    <a:lumMod val="50000"/>
                    <a:lumOff val="50000"/>
                  </a:schemeClr>
                </a:solidFill>
              </a:rPr>
              <a:t>Motivation</a:t>
            </a:r>
          </a:p>
          <a:p>
            <a:pPr algn="ctr"/>
            <a:r>
              <a:rPr lang="en-US" sz="900" dirty="0">
                <a:solidFill>
                  <a:schemeClr val="tx1">
                    <a:lumMod val="50000"/>
                    <a:lumOff val="50000"/>
                  </a:schemeClr>
                </a:solidFill>
              </a:rPr>
              <a:t> behind topic</a:t>
            </a:r>
          </a:p>
        </p:txBody>
      </p:sp>
      <p:sp>
        <p:nvSpPr>
          <p:cNvPr id="86" name="Rectangle: Rounded Corners 85">
            <a:extLst>
              <a:ext uri="{FF2B5EF4-FFF2-40B4-BE49-F238E27FC236}">
                <a16:creationId xmlns:a16="http://schemas.microsoft.com/office/drawing/2014/main" id="{439820FF-CF7C-44D5-9791-A20AB0346D15}"/>
              </a:ext>
            </a:extLst>
          </p:cNvPr>
          <p:cNvSpPr/>
          <p:nvPr/>
        </p:nvSpPr>
        <p:spPr>
          <a:xfrm>
            <a:off x="4363644" y="3215640"/>
            <a:ext cx="1402080" cy="2420048"/>
          </a:xfrm>
          <a:prstGeom prst="roundRect">
            <a:avLst/>
          </a:prstGeom>
          <a:solidFill>
            <a:schemeClr val="bg1"/>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250" b="1" dirty="0">
                <a:solidFill>
                  <a:schemeClr val="accent2"/>
                </a:solidFill>
              </a:rPr>
              <a:t>Literature Review</a:t>
            </a:r>
          </a:p>
        </p:txBody>
      </p:sp>
      <p:sp>
        <p:nvSpPr>
          <p:cNvPr id="87" name="Rectangle: Rounded Corners 86">
            <a:extLst>
              <a:ext uri="{FF2B5EF4-FFF2-40B4-BE49-F238E27FC236}">
                <a16:creationId xmlns:a16="http://schemas.microsoft.com/office/drawing/2014/main" id="{9E82AA8A-1DFA-4CBF-905A-510FEA856D0D}"/>
              </a:ext>
            </a:extLst>
          </p:cNvPr>
          <p:cNvSpPr/>
          <p:nvPr/>
        </p:nvSpPr>
        <p:spPr>
          <a:xfrm>
            <a:off x="4363644" y="2817495"/>
            <a:ext cx="1402080" cy="756285"/>
          </a:xfrm>
          <a:prstGeom prst="roundRect">
            <a:avLst/>
          </a:prstGeom>
          <a:solidFill>
            <a:schemeClr val="accent2"/>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a:p>
            <a:pPr algn="ctr"/>
            <a:endParaRPr lang="en-US" sz="2800" dirty="0">
              <a:solidFill>
                <a:schemeClr val="bg1"/>
              </a:solidFill>
            </a:endParaRPr>
          </a:p>
        </p:txBody>
      </p:sp>
      <p:sp>
        <p:nvSpPr>
          <p:cNvPr id="88" name="Flowchart: Connector 87">
            <a:extLst>
              <a:ext uri="{FF2B5EF4-FFF2-40B4-BE49-F238E27FC236}">
                <a16:creationId xmlns:a16="http://schemas.microsoft.com/office/drawing/2014/main" id="{E16D409C-D991-4D9A-AA52-1FF0C7743DDF}"/>
              </a:ext>
            </a:extLst>
          </p:cNvPr>
          <p:cNvSpPr/>
          <p:nvPr/>
        </p:nvSpPr>
        <p:spPr>
          <a:xfrm>
            <a:off x="4726864" y="3311778"/>
            <a:ext cx="675640" cy="675640"/>
          </a:xfrm>
          <a:prstGeom prst="flowChartConnector">
            <a:avLst/>
          </a:prstGeom>
          <a:solidFill>
            <a:schemeClr val="accent2"/>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3</a:t>
            </a:r>
          </a:p>
        </p:txBody>
      </p:sp>
      <p:sp>
        <p:nvSpPr>
          <p:cNvPr id="96" name="Rectangle: Rounded Corners 95">
            <a:extLst>
              <a:ext uri="{FF2B5EF4-FFF2-40B4-BE49-F238E27FC236}">
                <a16:creationId xmlns:a16="http://schemas.microsoft.com/office/drawing/2014/main" id="{86B37535-01FC-4B84-8AF6-F973044ED4B0}"/>
              </a:ext>
            </a:extLst>
          </p:cNvPr>
          <p:cNvSpPr/>
          <p:nvPr/>
        </p:nvSpPr>
        <p:spPr>
          <a:xfrm>
            <a:off x="4438574" y="4217355"/>
            <a:ext cx="1264920" cy="416618"/>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96">
            <a:extLst>
              <a:ext uri="{FF2B5EF4-FFF2-40B4-BE49-F238E27FC236}">
                <a16:creationId xmlns:a16="http://schemas.microsoft.com/office/drawing/2014/main" id="{873161F3-02EF-4D5D-B2F9-416940C3EEBC}"/>
              </a:ext>
            </a:extLst>
          </p:cNvPr>
          <p:cNvSpPr txBox="1"/>
          <p:nvPr/>
        </p:nvSpPr>
        <p:spPr>
          <a:xfrm>
            <a:off x="4545254" y="4765726"/>
            <a:ext cx="1051560" cy="369332"/>
          </a:xfrm>
          <a:prstGeom prst="rect">
            <a:avLst/>
          </a:prstGeom>
          <a:noFill/>
        </p:spPr>
        <p:txBody>
          <a:bodyPr wrap="square" rtlCol="0">
            <a:spAutoFit/>
          </a:bodyPr>
          <a:lstStyle/>
          <a:p>
            <a:pPr algn="ctr"/>
            <a:r>
              <a:rPr lang="en-US" sz="900" dirty="0">
                <a:solidFill>
                  <a:schemeClr val="tx1">
                    <a:lumMod val="50000"/>
                    <a:lumOff val="50000"/>
                  </a:schemeClr>
                </a:solidFill>
              </a:rPr>
              <a:t>Literature</a:t>
            </a:r>
          </a:p>
          <a:p>
            <a:pPr algn="ctr"/>
            <a:r>
              <a:rPr lang="en-US" sz="900" dirty="0">
                <a:solidFill>
                  <a:schemeClr val="tx1">
                    <a:lumMod val="50000"/>
                    <a:lumOff val="50000"/>
                  </a:schemeClr>
                </a:solidFill>
              </a:rPr>
              <a:t>about topic</a:t>
            </a:r>
          </a:p>
        </p:txBody>
      </p:sp>
      <p:sp>
        <p:nvSpPr>
          <p:cNvPr id="98" name="Rectangle: Rounded Corners 97">
            <a:extLst>
              <a:ext uri="{FF2B5EF4-FFF2-40B4-BE49-F238E27FC236}">
                <a16:creationId xmlns:a16="http://schemas.microsoft.com/office/drawing/2014/main" id="{085C91E3-80B8-49ED-B1FE-C0229AAB3208}"/>
              </a:ext>
            </a:extLst>
          </p:cNvPr>
          <p:cNvSpPr/>
          <p:nvPr/>
        </p:nvSpPr>
        <p:spPr>
          <a:xfrm>
            <a:off x="6309360" y="3208210"/>
            <a:ext cx="1402080" cy="2420048"/>
          </a:xfrm>
          <a:prstGeom prst="roundRect">
            <a:avLst/>
          </a:prstGeom>
          <a:solidFill>
            <a:schemeClr val="bg1"/>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000" b="1" dirty="0">
                <a:solidFill>
                  <a:srgbClr val="0070C0"/>
                </a:solidFill>
              </a:rPr>
              <a:t>SCOPE</a:t>
            </a:r>
          </a:p>
        </p:txBody>
      </p:sp>
      <p:sp>
        <p:nvSpPr>
          <p:cNvPr id="99" name="Rectangle: Rounded Corners 98">
            <a:extLst>
              <a:ext uri="{FF2B5EF4-FFF2-40B4-BE49-F238E27FC236}">
                <a16:creationId xmlns:a16="http://schemas.microsoft.com/office/drawing/2014/main" id="{5CE6E90F-16D8-4352-9776-B40E68CB75ED}"/>
              </a:ext>
            </a:extLst>
          </p:cNvPr>
          <p:cNvSpPr/>
          <p:nvPr/>
        </p:nvSpPr>
        <p:spPr>
          <a:xfrm>
            <a:off x="6309360" y="2810065"/>
            <a:ext cx="1402080" cy="756285"/>
          </a:xfrm>
          <a:prstGeom prst="roundRect">
            <a:avLst/>
          </a:prstGeom>
          <a:solidFill>
            <a:srgbClr val="336699"/>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a:p>
            <a:pPr algn="ctr"/>
            <a:endParaRPr lang="en-US" sz="2800" dirty="0">
              <a:solidFill>
                <a:schemeClr val="bg1"/>
              </a:solidFill>
            </a:endParaRPr>
          </a:p>
        </p:txBody>
      </p:sp>
      <p:sp>
        <p:nvSpPr>
          <p:cNvPr id="100" name="Flowchart: Connector 99">
            <a:extLst>
              <a:ext uri="{FF2B5EF4-FFF2-40B4-BE49-F238E27FC236}">
                <a16:creationId xmlns:a16="http://schemas.microsoft.com/office/drawing/2014/main" id="{6747F29E-C8F2-4398-B1C6-1BB05F126341}"/>
              </a:ext>
            </a:extLst>
          </p:cNvPr>
          <p:cNvSpPr/>
          <p:nvPr/>
        </p:nvSpPr>
        <p:spPr>
          <a:xfrm>
            <a:off x="6672580" y="3304348"/>
            <a:ext cx="675640" cy="675640"/>
          </a:xfrm>
          <a:prstGeom prst="flowChartConnector">
            <a:avLst/>
          </a:prstGeom>
          <a:solidFill>
            <a:srgbClr val="336699"/>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4</a:t>
            </a:r>
          </a:p>
        </p:txBody>
      </p:sp>
      <p:sp>
        <p:nvSpPr>
          <p:cNvPr id="101" name="Rectangle: Rounded Corners 100">
            <a:extLst>
              <a:ext uri="{FF2B5EF4-FFF2-40B4-BE49-F238E27FC236}">
                <a16:creationId xmlns:a16="http://schemas.microsoft.com/office/drawing/2014/main" id="{DFCD8F60-E34F-4CBE-A65F-496F8ACDEA52}"/>
              </a:ext>
            </a:extLst>
          </p:cNvPr>
          <p:cNvSpPr/>
          <p:nvPr/>
        </p:nvSpPr>
        <p:spPr>
          <a:xfrm>
            <a:off x="6382172" y="4277045"/>
            <a:ext cx="1256456" cy="308920"/>
          </a:xfrm>
          <a:prstGeom prst="roundRect">
            <a:avLst/>
          </a:prstGeom>
          <a:no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a:extLst>
              <a:ext uri="{FF2B5EF4-FFF2-40B4-BE49-F238E27FC236}">
                <a16:creationId xmlns:a16="http://schemas.microsoft.com/office/drawing/2014/main" id="{98FC5C68-CAD7-42D1-A80F-FFDC08A91376}"/>
              </a:ext>
            </a:extLst>
          </p:cNvPr>
          <p:cNvSpPr txBox="1"/>
          <p:nvPr/>
        </p:nvSpPr>
        <p:spPr>
          <a:xfrm>
            <a:off x="6484620" y="4763434"/>
            <a:ext cx="1051560" cy="230832"/>
          </a:xfrm>
          <a:prstGeom prst="rect">
            <a:avLst/>
          </a:prstGeom>
          <a:noFill/>
        </p:spPr>
        <p:txBody>
          <a:bodyPr wrap="square" rtlCol="0">
            <a:spAutoFit/>
          </a:bodyPr>
          <a:lstStyle/>
          <a:p>
            <a:pPr algn="ctr"/>
            <a:r>
              <a:rPr lang="en-US" sz="900" dirty="0">
                <a:solidFill>
                  <a:schemeClr val="tx1">
                    <a:lumMod val="50000"/>
                    <a:lumOff val="50000"/>
                  </a:schemeClr>
                </a:solidFill>
              </a:rPr>
              <a:t>My work scope</a:t>
            </a:r>
          </a:p>
        </p:txBody>
      </p:sp>
      <p:sp>
        <p:nvSpPr>
          <p:cNvPr id="103" name="Rectangle: Rounded Corners 102">
            <a:extLst>
              <a:ext uri="{FF2B5EF4-FFF2-40B4-BE49-F238E27FC236}">
                <a16:creationId xmlns:a16="http://schemas.microsoft.com/office/drawing/2014/main" id="{703FF98F-2C24-42D3-BC2A-C73B76AF1779}"/>
              </a:ext>
            </a:extLst>
          </p:cNvPr>
          <p:cNvSpPr/>
          <p:nvPr/>
        </p:nvSpPr>
        <p:spPr>
          <a:xfrm>
            <a:off x="8258388" y="3198504"/>
            <a:ext cx="1402080" cy="2420048"/>
          </a:xfrm>
          <a:prstGeom prst="roundRect">
            <a:avLst/>
          </a:prstGeom>
          <a:solidFill>
            <a:schemeClr val="bg1"/>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200" b="1" dirty="0">
                <a:solidFill>
                  <a:srgbClr val="00B050"/>
                </a:solidFill>
              </a:rPr>
              <a:t>METHODOLOGY</a:t>
            </a:r>
          </a:p>
        </p:txBody>
      </p:sp>
      <p:sp>
        <p:nvSpPr>
          <p:cNvPr id="104" name="Rectangle: Rounded Corners 103">
            <a:extLst>
              <a:ext uri="{FF2B5EF4-FFF2-40B4-BE49-F238E27FC236}">
                <a16:creationId xmlns:a16="http://schemas.microsoft.com/office/drawing/2014/main" id="{89640164-802B-4EE1-9739-18DFAC460118}"/>
              </a:ext>
            </a:extLst>
          </p:cNvPr>
          <p:cNvSpPr/>
          <p:nvPr/>
        </p:nvSpPr>
        <p:spPr>
          <a:xfrm>
            <a:off x="8258388" y="2800359"/>
            <a:ext cx="1402080" cy="756285"/>
          </a:xfrm>
          <a:prstGeom prst="roundRect">
            <a:avLst/>
          </a:prstGeom>
          <a:solidFill>
            <a:srgbClr val="00B05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a:p>
            <a:pPr algn="ctr"/>
            <a:endParaRPr lang="en-US" sz="2800" dirty="0">
              <a:solidFill>
                <a:schemeClr val="bg1"/>
              </a:solidFill>
            </a:endParaRPr>
          </a:p>
        </p:txBody>
      </p:sp>
      <p:sp>
        <p:nvSpPr>
          <p:cNvPr id="105" name="Flowchart: Connector 104">
            <a:extLst>
              <a:ext uri="{FF2B5EF4-FFF2-40B4-BE49-F238E27FC236}">
                <a16:creationId xmlns:a16="http://schemas.microsoft.com/office/drawing/2014/main" id="{E65FD18C-E06A-4C5A-BA24-5E3438C53C10}"/>
              </a:ext>
            </a:extLst>
          </p:cNvPr>
          <p:cNvSpPr/>
          <p:nvPr/>
        </p:nvSpPr>
        <p:spPr>
          <a:xfrm>
            <a:off x="8621608" y="3294642"/>
            <a:ext cx="675640" cy="675640"/>
          </a:xfrm>
          <a:prstGeom prst="flowChartConnector">
            <a:avLst/>
          </a:prstGeom>
          <a:solidFill>
            <a:srgbClr val="00B05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5</a:t>
            </a:r>
          </a:p>
        </p:txBody>
      </p:sp>
      <p:sp>
        <p:nvSpPr>
          <p:cNvPr id="106" name="Rectangle: Rounded Corners 105">
            <a:extLst>
              <a:ext uri="{FF2B5EF4-FFF2-40B4-BE49-F238E27FC236}">
                <a16:creationId xmlns:a16="http://schemas.microsoft.com/office/drawing/2014/main" id="{FE0EFB6D-928F-4163-ADA6-449DECCEAE1F}"/>
              </a:ext>
            </a:extLst>
          </p:cNvPr>
          <p:cNvSpPr/>
          <p:nvPr/>
        </p:nvSpPr>
        <p:spPr>
          <a:xfrm>
            <a:off x="8433648" y="4278988"/>
            <a:ext cx="1051560" cy="259080"/>
          </a:xfrm>
          <a:prstGeom prst="round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Rounded Corners 107">
            <a:extLst>
              <a:ext uri="{FF2B5EF4-FFF2-40B4-BE49-F238E27FC236}">
                <a16:creationId xmlns:a16="http://schemas.microsoft.com/office/drawing/2014/main" id="{1998AED1-2405-42DC-B31D-3C0F241FABBB}"/>
              </a:ext>
            </a:extLst>
          </p:cNvPr>
          <p:cNvSpPr/>
          <p:nvPr/>
        </p:nvSpPr>
        <p:spPr>
          <a:xfrm>
            <a:off x="10171814" y="3198504"/>
            <a:ext cx="1402080" cy="2420048"/>
          </a:xfrm>
          <a:prstGeom prst="roundRect">
            <a:avLst/>
          </a:prstGeom>
          <a:solidFill>
            <a:schemeClr val="bg1"/>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200" b="1" dirty="0">
                <a:solidFill>
                  <a:srgbClr val="7030A0"/>
                </a:solidFill>
              </a:rPr>
              <a:t>IMPLEMENTATIN</a:t>
            </a:r>
          </a:p>
        </p:txBody>
      </p:sp>
      <p:sp>
        <p:nvSpPr>
          <p:cNvPr id="109" name="Rectangle: Rounded Corners 108">
            <a:extLst>
              <a:ext uri="{FF2B5EF4-FFF2-40B4-BE49-F238E27FC236}">
                <a16:creationId xmlns:a16="http://schemas.microsoft.com/office/drawing/2014/main" id="{EA3F95C7-F1E3-4555-AF5C-18EC460A282F}"/>
              </a:ext>
            </a:extLst>
          </p:cNvPr>
          <p:cNvSpPr/>
          <p:nvPr/>
        </p:nvSpPr>
        <p:spPr>
          <a:xfrm>
            <a:off x="10171814" y="2800359"/>
            <a:ext cx="1402080" cy="756285"/>
          </a:xfrm>
          <a:prstGeom prst="roundRect">
            <a:avLst/>
          </a:prstGeom>
          <a:solidFill>
            <a:srgbClr val="7030A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a:p>
            <a:pPr algn="ctr"/>
            <a:endParaRPr lang="en-US" sz="2800" dirty="0">
              <a:solidFill>
                <a:schemeClr val="bg1"/>
              </a:solidFill>
            </a:endParaRPr>
          </a:p>
        </p:txBody>
      </p:sp>
      <p:sp>
        <p:nvSpPr>
          <p:cNvPr id="110" name="Flowchart: Connector 109">
            <a:extLst>
              <a:ext uri="{FF2B5EF4-FFF2-40B4-BE49-F238E27FC236}">
                <a16:creationId xmlns:a16="http://schemas.microsoft.com/office/drawing/2014/main" id="{AB1F8869-46BC-4951-B942-EADBE7FF6E9C}"/>
              </a:ext>
            </a:extLst>
          </p:cNvPr>
          <p:cNvSpPr/>
          <p:nvPr/>
        </p:nvSpPr>
        <p:spPr>
          <a:xfrm>
            <a:off x="10535034" y="3294642"/>
            <a:ext cx="675640" cy="675640"/>
          </a:xfrm>
          <a:prstGeom prst="flowChartConnector">
            <a:avLst/>
          </a:prstGeom>
          <a:solidFill>
            <a:srgbClr val="7030A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6</a:t>
            </a:r>
          </a:p>
        </p:txBody>
      </p:sp>
      <p:sp>
        <p:nvSpPr>
          <p:cNvPr id="111" name="Rectangle: Rounded Corners 110">
            <a:extLst>
              <a:ext uri="{FF2B5EF4-FFF2-40B4-BE49-F238E27FC236}">
                <a16:creationId xmlns:a16="http://schemas.microsoft.com/office/drawing/2014/main" id="{556E627B-5287-494E-B613-1505B681B232}"/>
              </a:ext>
            </a:extLst>
          </p:cNvPr>
          <p:cNvSpPr/>
          <p:nvPr/>
        </p:nvSpPr>
        <p:spPr>
          <a:xfrm>
            <a:off x="10302239" y="4277044"/>
            <a:ext cx="1179607" cy="232775"/>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TextBox 111">
            <a:extLst>
              <a:ext uri="{FF2B5EF4-FFF2-40B4-BE49-F238E27FC236}">
                <a16:creationId xmlns:a16="http://schemas.microsoft.com/office/drawing/2014/main" id="{AD74BDB2-C8C8-4B97-B9F5-2E4AE13258A1}"/>
              </a:ext>
            </a:extLst>
          </p:cNvPr>
          <p:cNvSpPr txBox="1"/>
          <p:nvPr/>
        </p:nvSpPr>
        <p:spPr>
          <a:xfrm>
            <a:off x="10347074" y="4753728"/>
            <a:ext cx="1051560" cy="369332"/>
          </a:xfrm>
          <a:prstGeom prst="rect">
            <a:avLst/>
          </a:prstGeom>
          <a:noFill/>
        </p:spPr>
        <p:txBody>
          <a:bodyPr wrap="square" rtlCol="0">
            <a:spAutoFit/>
          </a:bodyPr>
          <a:lstStyle/>
          <a:p>
            <a:pPr algn="ctr"/>
            <a:r>
              <a:rPr lang="en-US" sz="900" dirty="0">
                <a:solidFill>
                  <a:schemeClr val="tx1">
                    <a:lumMod val="50000"/>
                    <a:lumOff val="50000"/>
                  </a:schemeClr>
                </a:solidFill>
              </a:rPr>
              <a:t>Model </a:t>
            </a:r>
            <a:r>
              <a:rPr lang="en-US" sz="900" dirty="0" err="1">
                <a:solidFill>
                  <a:schemeClr val="tx1">
                    <a:lumMod val="50000"/>
                    <a:lumOff val="50000"/>
                  </a:schemeClr>
                </a:solidFill>
              </a:rPr>
              <a:t>implementatio</a:t>
            </a:r>
            <a:endParaRPr lang="en-US" sz="900" dirty="0">
              <a:solidFill>
                <a:schemeClr val="tx1">
                  <a:lumMod val="50000"/>
                  <a:lumOff val="50000"/>
                </a:schemeClr>
              </a:solidFill>
            </a:endParaRPr>
          </a:p>
        </p:txBody>
      </p:sp>
      <p:sp>
        <p:nvSpPr>
          <p:cNvPr id="113" name="TextBox 112">
            <a:extLst>
              <a:ext uri="{FF2B5EF4-FFF2-40B4-BE49-F238E27FC236}">
                <a16:creationId xmlns:a16="http://schemas.microsoft.com/office/drawing/2014/main" id="{DB1CA03D-4CFD-437D-9BCF-E0D053B6FFFA}"/>
              </a:ext>
            </a:extLst>
          </p:cNvPr>
          <p:cNvSpPr txBox="1"/>
          <p:nvPr/>
        </p:nvSpPr>
        <p:spPr>
          <a:xfrm>
            <a:off x="4923472" y="168814"/>
            <a:ext cx="2781935" cy="523220"/>
          </a:xfrm>
          <a:prstGeom prst="rect">
            <a:avLst/>
          </a:prstGeom>
          <a:noFill/>
        </p:spPr>
        <p:txBody>
          <a:bodyPr wrap="square" rtlCol="0">
            <a:spAutoFit/>
          </a:bodyPr>
          <a:lstStyle/>
          <a:p>
            <a:pPr algn="ctr"/>
            <a:r>
              <a:rPr lang="en-US" sz="2800" b="1" dirty="0">
                <a:solidFill>
                  <a:schemeClr val="tx1">
                    <a:lumMod val="65000"/>
                    <a:lumOff val="35000"/>
                  </a:schemeClr>
                </a:solidFill>
                <a:latin typeface="+mj-lt"/>
              </a:rPr>
              <a:t>O U T L I N E</a:t>
            </a:r>
          </a:p>
        </p:txBody>
      </p:sp>
      <p:sp>
        <p:nvSpPr>
          <p:cNvPr id="114" name="Flowchart: Connector 113">
            <a:extLst>
              <a:ext uri="{FF2B5EF4-FFF2-40B4-BE49-F238E27FC236}">
                <a16:creationId xmlns:a16="http://schemas.microsoft.com/office/drawing/2014/main" id="{8AC0A215-4577-4D48-9A3D-05B30D2A0EAA}"/>
              </a:ext>
            </a:extLst>
          </p:cNvPr>
          <p:cNvSpPr/>
          <p:nvPr/>
        </p:nvSpPr>
        <p:spPr>
          <a:xfrm>
            <a:off x="5503807" y="780789"/>
            <a:ext cx="105836" cy="105836"/>
          </a:xfrm>
          <a:prstGeom prst="flowChartConnector">
            <a:avLst/>
          </a:prstGeom>
          <a:solidFill>
            <a:srgbClr val="FF0066"/>
          </a:solidFill>
          <a:ln>
            <a:solidFill>
              <a:srgbClr val="FF00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Flowchart: Connector 114">
            <a:extLst>
              <a:ext uri="{FF2B5EF4-FFF2-40B4-BE49-F238E27FC236}">
                <a16:creationId xmlns:a16="http://schemas.microsoft.com/office/drawing/2014/main" id="{B9B7DE9E-4FD5-47A6-A0E8-E182BA95AABD}"/>
              </a:ext>
            </a:extLst>
          </p:cNvPr>
          <p:cNvSpPr/>
          <p:nvPr/>
        </p:nvSpPr>
        <p:spPr>
          <a:xfrm>
            <a:off x="5735742" y="780789"/>
            <a:ext cx="105836" cy="105836"/>
          </a:xfrm>
          <a:prstGeom prst="flowChartConnector">
            <a:avLst/>
          </a:prstGeom>
          <a:solidFill>
            <a:srgbClr val="009999"/>
          </a:solidFill>
          <a:ln>
            <a:solidFill>
              <a:srgbClr val="00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Flowchart: Connector 115">
            <a:extLst>
              <a:ext uri="{FF2B5EF4-FFF2-40B4-BE49-F238E27FC236}">
                <a16:creationId xmlns:a16="http://schemas.microsoft.com/office/drawing/2014/main" id="{639DA15D-7458-4395-89D7-0DA64CE4D903}"/>
              </a:ext>
            </a:extLst>
          </p:cNvPr>
          <p:cNvSpPr/>
          <p:nvPr/>
        </p:nvSpPr>
        <p:spPr>
          <a:xfrm>
            <a:off x="5970372" y="776296"/>
            <a:ext cx="105836" cy="105836"/>
          </a:xfrm>
          <a:prstGeom prst="flowChartConnector">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Flowchart: Connector 116">
            <a:extLst>
              <a:ext uri="{FF2B5EF4-FFF2-40B4-BE49-F238E27FC236}">
                <a16:creationId xmlns:a16="http://schemas.microsoft.com/office/drawing/2014/main" id="{508EE3CC-9B67-4F02-8CBB-78EB3B2D851D}"/>
              </a:ext>
            </a:extLst>
          </p:cNvPr>
          <p:cNvSpPr/>
          <p:nvPr/>
        </p:nvSpPr>
        <p:spPr>
          <a:xfrm>
            <a:off x="6202307" y="776296"/>
            <a:ext cx="105836" cy="105836"/>
          </a:xfrm>
          <a:prstGeom prst="flowChartConnector">
            <a:avLst/>
          </a:prstGeom>
          <a:solidFill>
            <a:srgbClr val="336699"/>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lowchart: Connector 117">
            <a:extLst>
              <a:ext uri="{FF2B5EF4-FFF2-40B4-BE49-F238E27FC236}">
                <a16:creationId xmlns:a16="http://schemas.microsoft.com/office/drawing/2014/main" id="{A05CA321-19AA-4EE5-88B2-F168F4901235}"/>
              </a:ext>
            </a:extLst>
          </p:cNvPr>
          <p:cNvSpPr/>
          <p:nvPr/>
        </p:nvSpPr>
        <p:spPr>
          <a:xfrm>
            <a:off x="6434242" y="776296"/>
            <a:ext cx="105836" cy="105836"/>
          </a:xfrm>
          <a:prstGeom prst="flowChartConnec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lowchart: Connector 118">
            <a:extLst>
              <a:ext uri="{FF2B5EF4-FFF2-40B4-BE49-F238E27FC236}">
                <a16:creationId xmlns:a16="http://schemas.microsoft.com/office/drawing/2014/main" id="{8354019F-7FE1-447C-8380-C98E58530695}"/>
              </a:ext>
            </a:extLst>
          </p:cNvPr>
          <p:cNvSpPr/>
          <p:nvPr/>
        </p:nvSpPr>
        <p:spPr>
          <a:xfrm>
            <a:off x="6666177" y="771874"/>
            <a:ext cx="105836" cy="105836"/>
          </a:xfrm>
          <a:prstGeom prst="flowChartConnector">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Flowchart: Connector 119">
            <a:extLst>
              <a:ext uri="{FF2B5EF4-FFF2-40B4-BE49-F238E27FC236}">
                <a16:creationId xmlns:a16="http://schemas.microsoft.com/office/drawing/2014/main" id="{E47D10B1-3568-45F6-BDD1-AD01A821DADE}"/>
              </a:ext>
            </a:extLst>
          </p:cNvPr>
          <p:cNvSpPr/>
          <p:nvPr/>
        </p:nvSpPr>
        <p:spPr>
          <a:xfrm>
            <a:off x="6904564" y="780789"/>
            <a:ext cx="105836" cy="105836"/>
          </a:xfrm>
          <a:prstGeom prst="flowChartConnector">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EF37FF46-913B-4875-B628-463DA6E29ED8}"/>
              </a:ext>
            </a:extLst>
          </p:cNvPr>
          <p:cNvSpPr txBox="1"/>
          <p:nvPr/>
        </p:nvSpPr>
        <p:spPr>
          <a:xfrm>
            <a:off x="8433648" y="4758296"/>
            <a:ext cx="1051560" cy="369332"/>
          </a:xfrm>
          <a:prstGeom prst="rect">
            <a:avLst/>
          </a:prstGeom>
          <a:noFill/>
        </p:spPr>
        <p:txBody>
          <a:bodyPr wrap="square" rtlCol="0">
            <a:spAutoFit/>
          </a:bodyPr>
          <a:lstStyle/>
          <a:p>
            <a:pPr algn="ctr"/>
            <a:r>
              <a:rPr lang="en-US" sz="900" dirty="0">
                <a:solidFill>
                  <a:schemeClr val="tx1">
                    <a:lumMod val="50000"/>
                    <a:lumOff val="50000"/>
                  </a:schemeClr>
                </a:solidFill>
              </a:rPr>
              <a:t>Methodology </a:t>
            </a:r>
          </a:p>
          <a:p>
            <a:pPr algn="ctr"/>
            <a:r>
              <a:rPr lang="en-US" sz="900" dirty="0">
                <a:solidFill>
                  <a:schemeClr val="tx1">
                    <a:lumMod val="50000"/>
                    <a:lumOff val="50000"/>
                  </a:schemeClr>
                </a:solidFill>
              </a:rPr>
              <a:t>use topic</a:t>
            </a:r>
          </a:p>
        </p:txBody>
      </p:sp>
    </p:spTree>
    <p:extLst>
      <p:ext uri="{BB962C8B-B14F-4D97-AF65-F5344CB8AC3E}">
        <p14:creationId xmlns:p14="http://schemas.microsoft.com/office/powerpoint/2010/main" val="1266306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A461CF-46A8-452A-99D8-82554EA6EB7D}"/>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40CBF4BB-98D9-436C-B4AA-FAD6E7C29991}"/>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4" name="TextBox 3">
            <a:extLst>
              <a:ext uri="{FF2B5EF4-FFF2-40B4-BE49-F238E27FC236}">
                <a16:creationId xmlns:a16="http://schemas.microsoft.com/office/drawing/2014/main" id="{22F20E59-CC0B-4516-BF55-85D71E5C9C82}"/>
              </a:ext>
            </a:extLst>
          </p:cNvPr>
          <p:cNvSpPr txBox="1"/>
          <p:nvPr/>
        </p:nvSpPr>
        <p:spPr>
          <a:xfrm>
            <a:off x="359021" y="595828"/>
            <a:ext cx="3100616" cy="646331"/>
          </a:xfrm>
          <a:prstGeom prst="rect">
            <a:avLst/>
          </a:prstGeom>
          <a:noFill/>
        </p:spPr>
        <p:txBody>
          <a:bodyPr wrap="square" rtlCol="0">
            <a:spAutoFit/>
          </a:bodyPr>
          <a:lstStyle/>
          <a:p>
            <a:r>
              <a:rPr lang="en-US" sz="3600" b="1" i="0" u="none" strike="noStrike" dirty="0">
                <a:solidFill>
                  <a:srgbClr val="FF0066"/>
                </a:solidFill>
                <a:effectLst/>
                <a:latin typeface="+mj-lt"/>
              </a:rPr>
              <a:t>Background</a:t>
            </a:r>
            <a:endParaRPr lang="en-US" sz="3600" dirty="0">
              <a:solidFill>
                <a:srgbClr val="FF0066"/>
              </a:solidFill>
              <a:latin typeface="+mj-lt"/>
            </a:endParaRPr>
          </a:p>
        </p:txBody>
      </p:sp>
      <p:sp>
        <p:nvSpPr>
          <p:cNvPr id="8" name="TextBox 7">
            <a:extLst>
              <a:ext uri="{FF2B5EF4-FFF2-40B4-BE49-F238E27FC236}">
                <a16:creationId xmlns:a16="http://schemas.microsoft.com/office/drawing/2014/main" id="{ADE12C00-370C-4660-AE06-978211B4D73D}"/>
              </a:ext>
            </a:extLst>
          </p:cNvPr>
          <p:cNvSpPr txBox="1"/>
          <p:nvPr/>
        </p:nvSpPr>
        <p:spPr>
          <a:xfrm>
            <a:off x="359021" y="1365484"/>
            <a:ext cx="6309789" cy="3970318"/>
          </a:xfrm>
          <a:prstGeom prst="rect">
            <a:avLst/>
          </a:prstGeom>
          <a:noFill/>
        </p:spPr>
        <p:txBody>
          <a:bodyPr wrap="square" rtlCol="0">
            <a:spAutoFit/>
          </a:bodyPr>
          <a:lstStyle/>
          <a:p>
            <a:r>
              <a:rPr lang="en-US" dirty="0">
                <a:solidFill>
                  <a:schemeClr val="tx2"/>
                </a:solidFill>
                <a:latin typeface="+mj-lt"/>
              </a:rPr>
              <a:t>In recent years, there has been a significant increase in research interest supporting the development of the object detection, which is an AI platform capable of sensing and reacting to it’s immediate environment in an attempt to navigate roadways without human intervention. </a:t>
            </a:r>
            <a:r>
              <a:rPr lang="en-US" b="0" i="0" dirty="0">
                <a:solidFill>
                  <a:schemeClr val="tx2"/>
                </a:solidFill>
                <a:effectLst/>
                <a:latin typeface="+mj-lt"/>
              </a:rPr>
              <a:t>Object detection is a computer vision technique that works</a:t>
            </a:r>
            <a:r>
              <a:rPr lang="en-US" i="0" dirty="0">
                <a:solidFill>
                  <a:schemeClr val="tx2"/>
                </a:solidFill>
                <a:effectLst/>
                <a:latin typeface="+mj-lt"/>
              </a:rPr>
              <a:t> to identify and locate objects within an image or video.</a:t>
            </a:r>
            <a:r>
              <a:rPr lang="en-US" sz="1800" b="0" i="0" u="none" strike="noStrike" dirty="0">
                <a:solidFill>
                  <a:schemeClr val="tx2"/>
                </a:solidFill>
                <a:effectLst/>
                <a:latin typeface="+mj-lt"/>
              </a:rPr>
              <a:t> I propose a novel attention-based convolutional neural network which regulates multiple object parts among different input images.</a:t>
            </a:r>
            <a:r>
              <a:rPr lang="en-US" b="0" i="0" dirty="0">
                <a:solidFill>
                  <a:srgbClr val="212121"/>
                </a:solidFill>
                <a:effectLst/>
                <a:latin typeface="+mj-lt"/>
              </a:rPr>
              <a:t> Ribbon detection and characterization, is a key procedure in many nephropathologist studies. In this thesis, semantic segmentation based on convolutional neural networks is proposed to detect RIBBON.</a:t>
            </a:r>
            <a:endParaRPr lang="en-US" dirty="0">
              <a:solidFill>
                <a:schemeClr val="tx2"/>
              </a:solidFill>
              <a:latin typeface="+mj-lt"/>
            </a:endParaRPr>
          </a:p>
        </p:txBody>
      </p:sp>
      <p:sp>
        <p:nvSpPr>
          <p:cNvPr id="12" name="Rectangle: Rounded Corners 11">
            <a:extLst>
              <a:ext uri="{FF2B5EF4-FFF2-40B4-BE49-F238E27FC236}">
                <a16:creationId xmlns:a16="http://schemas.microsoft.com/office/drawing/2014/main" id="{B56C469F-3953-4451-9FE0-BFF9BB76FB75}"/>
              </a:ext>
            </a:extLst>
          </p:cNvPr>
          <p:cNvSpPr/>
          <p:nvPr/>
        </p:nvSpPr>
        <p:spPr>
          <a:xfrm>
            <a:off x="8591393" y="487495"/>
            <a:ext cx="1402080" cy="756285"/>
          </a:xfrm>
          <a:prstGeom prst="roundRect">
            <a:avLst/>
          </a:prstGeom>
          <a:solidFill>
            <a:srgbClr val="FF0066"/>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a:p>
            <a:pPr algn="ctr"/>
            <a:endParaRPr lang="en-US" sz="2800" dirty="0">
              <a:solidFill>
                <a:schemeClr val="bg1"/>
              </a:solidFill>
            </a:endParaRPr>
          </a:p>
        </p:txBody>
      </p:sp>
      <p:pic>
        <p:nvPicPr>
          <p:cNvPr id="9" name="Picture 8">
            <a:extLst>
              <a:ext uri="{FF2B5EF4-FFF2-40B4-BE49-F238E27FC236}">
                <a16:creationId xmlns:a16="http://schemas.microsoft.com/office/drawing/2014/main" id="{D70D3DF5-BF33-486E-94FE-8459F5C57C17}"/>
              </a:ext>
            </a:extLst>
          </p:cNvPr>
          <p:cNvPicPr>
            <a:picLocks noChangeAspect="1"/>
          </p:cNvPicPr>
          <p:nvPr/>
        </p:nvPicPr>
        <p:blipFill>
          <a:blip r:embed="rId2"/>
          <a:stretch>
            <a:fillRect/>
          </a:stretch>
        </p:blipFill>
        <p:spPr>
          <a:xfrm>
            <a:off x="7765732" y="1431473"/>
            <a:ext cx="3285777" cy="4821810"/>
          </a:xfrm>
          <a:prstGeom prst="rect">
            <a:avLst/>
          </a:prstGeom>
        </p:spPr>
      </p:pic>
      <p:sp>
        <p:nvSpPr>
          <p:cNvPr id="14" name="Flowchart: Connector 13">
            <a:extLst>
              <a:ext uri="{FF2B5EF4-FFF2-40B4-BE49-F238E27FC236}">
                <a16:creationId xmlns:a16="http://schemas.microsoft.com/office/drawing/2014/main" id="{7B85C168-A98B-4A14-AA8F-9F2A3BE6DBE7}"/>
              </a:ext>
            </a:extLst>
          </p:cNvPr>
          <p:cNvSpPr/>
          <p:nvPr/>
        </p:nvSpPr>
        <p:spPr>
          <a:xfrm>
            <a:off x="8954613" y="981778"/>
            <a:ext cx="675640" cy="675640"/>
          </a:xfrm>
          <a:prstGeom prst="flowChartConnector">
            <a:avLst/>
          </a:prstGeom>
          <a:solidFill>
            <a:srgbClr val="FF0066"/>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1</a:t>
            </a:r>
          </a:p>
        </p:txBody>
      </p:sp>
    </p:spTree>
    <p:extLst>
      <p:ext uri="{BB962C8B-B14F-4D97-AF65-F5344CB8AC3E}">
        <p14:creationId xmlns:p14="http://schemas.microsoft.com/office/powerpoint/2010/main" val="1679242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A461CF-46A8-452A-99D8-82554EA6EB7D}"/>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40CBF4BB-98D9-436C-B4AA-FAD6E7C29991}"/>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4" name="TextBox 3">
            <a:extLst>
              <a:ext uri="{FF2B5EF4-FFF2-40B4-BE49-F238E27FC236}">
                <a16:creationId xmlns:a16="http://schemas.microsoft.com/office/drawing/2014/main" id="{22F20E59-CC0B-4516-BF55-85D71E5C9C82}"/>
              </a:ext>
            </a:extLst>
          </p:cNvPr>
          <p:cNvSpPr txBox="1"/>
          <p:nvPr/>
        </p:nvSpPr>
        <p:spPr>
          <a:xfrm>
            <a:off x="359020" y="595828"/>
            <a:ext cx="2996921" cy="646331"/>
          </a:xfrm>
          <a:prstGeom prst="rect">
            <a:avLst/>
          </a:prstGeom>
          <a:noFill/>
        </p:spPr>
        <p:txBody>
          <a:bodyPr wrap="square" rtlCol="0">
            <a:spAutoFit/>
          </a:bodyPr>
          <a:lstStyle/>
          <a:p>
            <a:r>
              <a:rPr lang="en-US" sz="3600" b="1" i="0" u="none" strike="noStrike" dirty="0">
                <a:solidFill>
                  <a:srgbClr val="009999"/>
                </a:solidFill>
                <a:effectLst/>
                <a:latin typeface="+mj-lt"/>
              </a:rPr>
              <a:t>Motivation</a:t>
            </a:r>
            <a:endParaRPr lang="en-US" sz="3600" dirty="0">
              <a:solidFill>
                <a:srgbClr val="009999"/>
              </a:solidFill>
              <a:latin typeface="+mj-lt"/>
            </a:endParaRPr>
          </a:p>
        </p:txBody>
      </p:sp>
      <p:sp>
        <p:nvSpPr>
          <p:cNvPr id="12" name="Rectangle: Rounded Corners 11">
            <a:extLst>
              <a:ext uri="{FF2B5EF4-FFF2-40B4-BE49-F238E27FC236}">
                <a16:creationId xmlns:a16="http://schemas.microsoft.com/office/drawing/2014/main" id="{B56C469F-3953-4451-9FE0-BFF9BB76FB75}"/>
              </a:ext>
            </a:extLst>
          </p:cNvPr>
          <p:cNvSpPr/>
          <p:nvPr/>
        </p:nvSpPr>
        <p:spPr>
          <a:xfrm>
            <a:off x="547561" y="1859664"/>
            <a:ext cx="1022308" cy="551435"/>
          </a:xfrm>
          <a:prstGeom prst="roundRect">
            <a:avLst/>
          </a:prstGeom>
          <a:solidFill>
            <a:srgbClr val="009999"/>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b="1" dirty="0">
                <a:solidFill>
                  <a:schemeClr val="bg1"/>
                </a:solidFill>
              </a:rPr>
              <a:t>01</a:t>
            </a:r>
          </a:p>
        </p:txBody>
      </p:sp>
      <p:pic>
        <p:nvPicPr>
          <p:cNvPr id="4100" name="Picture 4" descr="Cartoon Man Climbing Stairs Stock Illustrations – 789 Cartoon Man Climbing  Stairs Stock Illustrations, Vectors &amp;amp; Clipart - Dreamstime">
            <a:extLst>
              <a:ext uri="{FF2B5EF4-FFF2-40B4-BE49-F238E27FC236}">
                <a16:creationId xmlns:a16="http://schemas.microsoft.com/office/drawing/2014/main" id="{968DAC7D-19F1-42A6-9E6A-1FE742392B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3132" y="1242159"/>
            <a:ext cx="7405651" cy="502658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B9CB94F-5920-4A6B-B2D5-D0574B4796F3}"/>
              </a:ext>
            </a:extLst>
          </p:cNvPr>
          <p:cNvSpPr txBox="1"/>
          <p:nvPr/>
        </p:nvSpPr>
        <p:spPr>
          <a:xfrm>
            <a:off x="2263346" y="1859664"/>
            <a:ext cx="6434775" cy="646331"/>
          </a:xfrm>
          <a:prstGeom prst="rect">
            <a:avLst/>
          </a:prstGeom>
          <a:noFill/>
        </p:spPr>
        <p:txBody>
          <a:bodyPr wrap="none" rtlCol="0">
            <a:spAutoFit/>
          </a:bodyPr>
          <a:lstStyle/>
          <a:p>
            <a:r>
              <a:rPr lang="en-US" sz="1800" b="0" i="0" u="none" strike="noStrike" dirty="0">
                <a:solidFill>
                  <a:srgbClr val="000000"/>
                </a:solidFill>
                <a:effectLst/>
                <a:latin typeface="+mj-lt"/>
              </a:rPr>
              <a:t>Want to analyze the previous year's research HOG and </a:t>
            </a:r>
          </a:p>
          <a:p>
            <a:r>
              <a:rPr lang="en-US" sz="1800" b="0" i="0" u="none" strike="noStrike" dirty="0">
                <a:solidFill>
                  <a:srgbClr val="000000"/>
                </a:solidFill>
                <a:effectLst/>
                <a:latin typeface="+mj-lt"/>
              </a:rPr>
              <a:t>Linear SVM for object detection in related topic.</a:t>
            </a:r>
            <a:endParaRPr lang="en-US" dirty="0">
              <a:latin typeface="+mj-lt"/>
            </a:endParaRPr>
          </a:p>
        </p:txBody>
      </p:sp>
      <p:sp>
        <p:nvSpPr>
          <p:cNvPr id="18" name="Rectangle: Rounded Corners 17">
            <a:extLst>
              <a:ext uri="{FF2B5EF4-FFF2-40B4-BE49-F238E27FC236}">
                <a16:creationId xmlns:a16="http://schemas.microsoft.com/office/drawing/2014/main" id="{91FF8DEA-8415-4994-9301-D20A02A3AE03}"/>
              </a:ext>
            </a:extLst>
          </p:cNvPr>
          <p:cNvSpPr/>
          <p:nvPr/>
        </p:nvSpPr>
        <p:spPr>
          <a:xfrm>
            <a:off x="9519072" y="877049"/>
            <a:ext cx="1402080" cy="551435"/>
          </a:xfrm>
          <a:prstGeom prst="roundRect">
            <a:avLst/>
          </a:prstGeom>
          <a:solidFill>
            <a:srgbClr val="009999"/>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latin typeface="+mj-lt"/>
              </a:rPr>
              <a:t>PLAN</a:t>
            </a:r>
          </a:p>
        </p:txBody>
      </p:sp>
      <p:sp>
        <p:nvSpPr>
          <p:cNvPr id="19" name="Flowchart: Connector 18">
            <a:extLst>
              <a:ext uri="{FF2B5EF4-FFF2-40B4-BE49-F238E27FC236}">
                <a16:creationId xmlns:a16="http://schemas.microsoft.com/office/drawing/2014/main" id="{B452DFC8-B912-47B2-B4D5-B8DFDF5007BE}"/>
              </a:ext>
            </a:extLst>
          </p:cNvPr>
          <p:cNvSpPr/>
          <p:nvPr/>
        </p:nvSpPr>
        <p:spPr>
          <a:xfrm>
            <a:off x="9971938" y="1289109"/>
            <a:ext cx="570555" cy="570555"/>
          </a:xfrm>
          <a:prstGeom prst="flowChartConnector">
            <a:avLst/>
          </a:prstGeom>
          <a:solidFill>
            <a:srgbClr val="009999"/>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2</a:t>
            </a:r>
          </a:p>
        </p:txBody>
      </p:sp>
      <p:sp>
        <p:nvSpPr>
          <p:cNvPr id="20" name="Rectangle: Rounded Corners 19">
            <a:extLst>
              <a:ext uri="{FF2B5EF4-FFF2-40B4-BE49-F238E27FC236}">
                <a16:creationId xmlns:a16="http://schemas.microsoft.com/office/drawing/2014/main" id="{22D86B56-37BD-41CF-8702-B30F41F3AAE5}"/>
              </a:ext>
            </a:extLst>
          </p:cNvPr>
          <p:cNvSpPr/>
          <p:nvPr/>
        </p:nvSpPr>
        <p:spPr>
          <a:xfrm>
            <a:off x="547561" y="2912838"/>
            <a:ext cx="1022308" cy="551435"/>
          </a:xfrm>
          <a:prstGeom prst="roundRect">
            <a:avLst/>
          </a:prstGeom>
          <a:solidFill>
            <a:srgbClr val="009999"/>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b="1" dirty="0">
                <a:solidFill>
                  <a:schemeClr val="bg1"/>
                </a:solidFill>
              </a:rPr>
              <a:t>02</a:t>
            </a:r>
          </a:p>
        </p:txBody>
      </p:sp>
      <p:sp>
        <p:nvSpPr>
          <p:cNvPr id="21" name="TextBox 20">
            <a:extLst>
              <a:ext uri="{FF2B5EF4-FFF2-40B4-BE49-F238E27FC236}">
                <a16:creationId xmlns:a16="http://schemas.microsoft.com/office/drawing/2014/main" id="{8DD61691-53DB-4608-AEA7-40A038042B0E}"/>
              </a:ext>
            </a:extLst>
          </p:cNvPr>
          <p:cNvSpPr txBox="1"/>
          <p:nvPr/>
        </p:nvSpPr>
        <p:spPr>
          <a:xfrm>
            <a:off x="2263345" y="2877565"/>
            <a:ext cx="4997503" cy="646331"/>
          </a:xfrm>
          <a:prstGeom prst="rect">
            <a:avLst/>
          </a:prstGeom>
          <a:noFill/>
        </p:spPr>
        <p:txBody>
          <a:bodyPr wrap="square" rtlCol="0">
            <a:spAutoFit/>
          </a:bodyPr>
          <a:lstStyle/>
          <a:p>
            <a:r>
              <a:rPr lang="en-US" dirty="0">
                <a:solidFill>
                  <a:srgbClr val="000000"/>
                </a:solidFill>
                <a:latin typeface="+mj-lt"/>
              </a:rPr>
              <a:t>P</a:t>
            </a:r>
            <a:r>
              <a:rPr lang="en-US" sz="1800" b="0" i="0" u="none" strike="noStrike" dirty="0">
                <a:solidFill>
                  <a:srgbClr val="000000"/>
                </a:solidFill>
                <a:effectLst/>
                <a:latin typeface="+mj-lt"/>
              </a:rPr>
              <a:t>redict the Object based on these features by using deep learning approach.</a:t>
            </a:r>
            <a:endParaRPr lang="en-US" sz="1600" dirty="0">
              <a:latin typeface="+mj-lt"/>
            </a:endParaRPr>
          </a:p>
        </p:txBody>
      </p:sp>
      <p:sp>
        <p:nvSpPr>
          <p:cNvPr id="22" name="Rectangle: Rounded Corners 21">
            <a:extLst>
              <a:ext uri="{FF2B5EF4-FFF2-40B4-BE49-F238E27FC236}">
                <a16:creationId xmlns:a16="http://schemas.microsoft.com/office/drawing/2014/main" id="{4712BC2E-0024-4CA6-9747-3AA298426BAA}"/>
              </a:ext>
            </a:extLst>
          </p:cNvPr>
          <p:cNvSpPr/>
          <p:nvPr/>
        </p:nvSpPr>
        <p:spPr>
          <a:xfrm>
            <a:off x="547561" y="3966013"/>
            <a:ext cx="1022308" cy="551435"/>
          </a:xfrm>
          <a:prstGeom prst="roundRect">
            <a:avLst/>
          </a:prstGeom>
          <a:solidFill>
            <a:srgbClr val="009999"/>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b="1" dirty="0">
                <a:solidFill>
                  <a:schemeClr val="bg1"/>
                </a:solidFill>
              </a:rPr>
              <a:t>03</a:t>
            </a:r>
          </a:p>
        </p:txBody>
      </p:sp>
      <p:sp>
        <p:nvSpPr>
          <p:cNvPr id="23" name="TextBox 22">
            <a:extLst>
              <a:ext uri="{FF2B5EF4-FFF2-40B4-BE49-F238E27FC236}">
                <a16:creationId xmlns:a16="http://schemas.microsoft.com/office/drawing/2014/main" id="{C62E93DE-2505-4B75-BA73-4310DD9CA847}"/>
              </a:ext>
            </a:extLst>
          </p:cNvPr>
          <p:cNvSpPr txBox="1"/>
          <p:nvPr/>
        </p:nvSpPr>
        <p:spPr>
          <a:xfrm>
            <a:off x="2263345" y="3895466"/>
            <a:ext cx="4997503" cy="646331"/>
          </a:xfrm>
          <a:prstGeom prst="rect">
            <a:avLst/>
          </a:prstGeom>
          <a:noFill/>
        </p:spPr>
        <p:txBody>
          <a:bodyPr wrap="square" rtlCol="0">
            <a:spAutoFit/>
          </a:bodyPr>
          <a:lstStyle/>
          <a:p>
            <a:r>
              <a:rPr lang="en-US" sz="1800" b="0" i="0" u="none" strike="noStrike" dirty="0">
                <a:solidFill>
                  <a:srgbClr val="000000"/>
                </a:solidFill>
                <a:effectLst/>
                <a:latin typeface="+mj-lt"/>
              </a:rPr>
              <a:t>Provide some favorable suggestions regarding this issue.</a:t>
            </a:r>
            <a:endParaRPr lang="en-US" sz="1600" dirty="0">
              <a:latin typeface="+mj-lt"/>
            </a:endParaRPr>
          </a:p>
        </p:txBody>
      </p:sp>
      <p:sp>
        <p:nvSpPr>
          <p:cNvPr id="24" name="TextBox 23">
            <a:extLst>
              <a:ext uri="{FF2B5EF4-FFF2-40B4-BE49-F238E27FC236}">
                <a16:creationId xmlns:a16="http://schemas.microsoft.com/office/drawing/2014/main" id="{BB359DBE-3463-4857-99FE-67C0DE33E7B4}"/>
              </a:ext>
            </a:extLst>
          </p:cNvPr>
          <p:cNvSpPr txBox="1"/>
          <p:nvPr/>
        </p:nvSpPr>
        <p:spPr>
          <a:xfrm>
            <a:off x="495381" y="5070497"/>
            <a:ext cx="4997503" cy="923330"/>
          </a:xfrm>
          <a:prstGeom prst="rect">
            <a:avLst/>
          </a:prstGeom>
          <a:noFill/>
        </p:spPr>
        <p:txBody>
          <a:bodyPr wrap="square" rtlCol="0">
            <a:spAutoFit/>
          </a:bodyPr>
          <a:lstStyle/>
          <a:p>
            <a:r>
              <a:rPr lang="en-US" sz="1800" b="0" i="0" u="none" strike="noStrike" dirty="0">
                <a:solidFill>
                  <a:srgbClr val="000000"/>
                </a:solidFill>
                <a:effectLst/>
                <a:latin typeface="+mj-lt"/>
              </a:rPr>
              <a:t>Hopefully, this research would be helpful for the all kind of stakeholders related to the </a:t>
            </a:r>
            <a:r>
              <a:rPr lang="en-US" dirty="0">
                <a:solidFill>
                  <a:srgbClr val="000000"/>
                </a:solidFill>
                <a:latin typeface="+mj-lt"/>
              </a:rPr>
              <a:t>Object </a:t>
            </a:r>
            <a:r>
              <a:rPr lang="en-US" sz="1800" b="0" i="0" u="none" strike="noStrike" dirty="0">
                <a:solidFill>
                  <a:srgbClr val="000000"/>
                </a:solidFill>
                <a:effectLst/>
                <a:latin typeface="+mj-lt"/>
              </a:rPr>
              <a:t> recognition issue.</a:t>
            </a:r>
            <a:endParaRPr lang="en-US" sz="1600" dirty="0">
              <a:latin typeface="+mj-lt"/>
            </a:endParaRPr>
          </a:p>
        </p:txBody>
      </p:sp>
    </p:spTree>
    <p:extLst>
      <p:ext uri="{BB962C8B-B14F-4D97-AF65-F5344CB8AC3E}">
        <p14:creationId xmlns:p14="http://schemas.microsoft.com/office/powerpoint/2010/main" val="3230118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0410A8-617E-487E-99F2-AFFE35263CAD}"/>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5F41BB02-4D9F-43E1-89B3-52A7301B33DD}"/>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4" name="TextBox 3">
            <a:extLst>
              <a:ext uri="{FF2B5EF4-FFF2-40B4-BE49-F238E27FC236}">
                <a16:creationId xmlns:a16="http://schemas.microsoft.com/office/drawing/2014/main" id="{059E6BA3-21CD-4CC3-ADF3-BDE53E2CCA8D}"/>
              </a:ext>
            </a:extLst>
          </p:cNvPr>
          <p:cNvSpPr txBox="1"/>
          <p:nvPr/>
        </p:nvSpPr>
        <p:spPr>
          <a:xfrm>
            <a:off x="141402" y="313232"/>
            <a:ext cx="3129699" cy="461665"/>
          </a:xfrm>
          <a:prstGeom prst="rect">
            <a:avLst/>
          </a:prstGeom>
          <a:noFill/>
        </p:spPr>
        <p:txBody>
          <a:bodyPr wrap="square" rtlCol="0">
            <a:spAutoFit/>
          </a:bodyPr>
          <a:lstStyle/>
          <a:p>
            <a:r>
              <a:rPr lang="en-US" sz="2400" b="1" i="0" u="none" strike="noStrike" dirty="0">
                <a:solidFill>
                  <a:srgbClr val="336699"/>
                </a:solidFill>
                <a:effectLst/>
                <a:latin typeface="+mj-lt"/>
              </a:rPr>
              <a:t>Literature Review</a:t>
            </a:r>
            <a:endParaRPr lang="en-US" sz="2400" dirty="0">
              <a:solidFill>
                <a:srgbClr val="336699"/>
              </a:solidFill>
              <a:latin typeface="+mj-lt"/>
            </a:endParaRPr>
          </a:p>
        </p:txBody>
      </p:sp>
      <p:graphicFrame>
        <p:nvGraphicFramePr>
          <p:cNvPr id="7" name="Table 7">
            <a:extLst>
              <a:ext uri="{FF2B5EF4-FFF2-40B4-BE49-F238E27FC236}">
                <a16:creationId xmlns:a16="http://schemas.microsoft.com/office/drawing/2014/main" id="{27835A32-2C5F-411D-B966-A8FA58CD4850}"/>
              </a:ext>
            </a:extLst>
          </p:cNvPr>
          <p:cNvGraphicFramePr>
            <a:graphicFrameLocks noGrp="1"/>
          </p:cNvGraphicFramePr>
          <p:nvPr>
            <p:extLst>
              <p:ext uri="{D42A27DB-BD31-4B8C-83A1-F6EECF244321}">
                <p14:modId xmlns:p14="http://schemas.microsoft.com/office/powerpoint/2010/main" val="2579472532"/>
              </p:ext>
            </p:extLst>
          </p:nvPr>
        </p:nvGraphicFramePr>
        <p:xfrm>
          <a:off x="0" y="947537"/>
          <a:ext cx="12192001" cy="5452365"/>
        </p:xfrm>
        <a:graphic>
          <a:graphicData uri="http://schemas.openxmlformats.org/drawingml/2006/table">
            <a:tbl>
              <a:tblPr firstRow="1" bandRow="1">
                <a:tableStyleId>{08FB837D-C827-4EFA-A057-4D05807E0F7C}</a:tableStyleId>
              </a:tblPr>
              <a:tblGrid>
                <a:gridCol w="547849">
                  <a:extLst>
                    <a:ext uri="{9D8B030D-6E8A-4147-A177-3AD203B41FA5}">
                      <a16:colId xmlns:a16="http://schemas.microsoft.com/office/drawing/2014/main" val="2163614766"/>
                    </a:ext>
                  </a:extLst>
                </a:gridCol>
                <a:gridCol w="2657264">
                  <a:extLst>
                    <a:ext uri="{9D8B030D-6E8A-4147-A177-3AD203B41FA5}">
                      <a16:colId xmlns:a16="http://schemas.microsoft.com/office/drawing/2014/main" val="3918908183"/>
                    </a:ext>
                  </a:extLst>
                </a:gridCol>
                <a:gridCol w="3978112">
                  <a:extLst>
                    <a:ext uri="{9D8B030D-6E8A-4147-A177-3AD203B41FA5}">
                      <a16:colId xmlns:a16="http://schemas.microsoft.com/office/drawing/2014/main" val="800799852"/>
                    </a:ext>
                  </a:extLst>
                </a:gridCol>
                <a:gridCol w="2162178">
                  <a:extLst>
                    <a:ext uri="{9D8B030D-6E8A-4147-A177-3AD203B41FA5}">
                      <a16:colId xmlns:a16="http://schemas.microsoft.com/office/drawing/2014/main" val="1866780205"/>
                    </a:ext>
                  </a:extLst>
                </a:gridCol>
                <a:gridCol w="1212110">
                  <a:extLst>
                    <a:ext uri="{9D8B030D-6E8A-4147-A177-3AD203B41FA5}">
                      <a16:colId xmlns:a16="http://schemas.microsoft.com/office/drawing/2014/main" val="3405477346"/>
                    </a:ext>
                  </a:extLst>
                </a:gridCol>
                <a:gridCol w="1634488">
                  <a:extLst>
                    <a:ext uri="{9D8B030D-6E8A-4147-A177-3AD203B41FA5}">
                      <a16:colId xmlns:a16="http://schemas.microsoft.com/office/drawing/2014/main" val="3301090647"/>
                    </a:ext>
                  </a:extLst>
                </a:gridCol>
              </a:tblGrid>
              <a:tr h="684791">
                <a:tc>
                  <a:txBody>
                    <a:bodyPr/>
                    <a:lstStyle/>
                    <a:p>
                      <a:pPr lvl="0" algn="ctr"/>
                      <a:endParaRPr lang="en-US" dirty="0"/>
                    </a:p>
                    <a:p>
                      <a:pPr lvl="0" algn="ctr"/>
                      <a:r>
                        <a:rPr lang="en-US" sz="2000" b="1" dirty="0"/>
                        <a:t>NO</a:t>
                      </a:r>
                      <a:endParaRPr lang="en-US" sz="2000" b="1" dirty="0">
                        <a:latin typeface="+mj-lt"/>
                      </a:endParaRPr>
                    </a:p>
                  </a:txBody>
                  <a:tcPr/>
                </a:tc>
                <a:tc>
                  <a:txBody>
                    <a:bodyPr/>
                    <a:lstStyle/>
                    <a:p>
                      <a:pPr lvl="0" algn="ctr"/>
                      <a:endParaRPr lang="en-US" dirty="0"/>
                    </a:p>
                    <a:p>
                      <a:pPr lvl="0" algn="ctr"/>
                      <a:r>
                        <a:rPr lang="en-US" sz="2000" b="1" dirty="0"/>
                        <a:t>Author</a:t>
                      </a:r>
                      <a:endParaRPr lang="en-US" sz="2000" b="1" dirty="0">
                        <a:latin typeface="+mj-lt"/>
                      </a:endParaRPr>
                    </a:p>
                  </a:txBody>
                  <a:tcPr/>
                </a:tc>
                <a:tc>
                  <a:txBody>
                    <a:bodyPr/>
                    <a:lstStyle/>
                    <a:p>
                      <a:pPr algn="ctr"/>
                      <a:endParaRPr lang="en-US" sz="1800" b="1" kern="1200" dirty="0">
                        <a:solidFill>
                          <a:srgbClr val="336699"/>
                        </a:solidFill>
                      </a:endParaRPr>
                    </a:p>
                    <a:p>
                      <a:pPr algn="ctr"/>
                      <a:r>
                        <a:rPr lang="en-US" sz="2000" b="1" kern="1200" dirty="0">
                          <a:solidFill>
                            <a:schemeClr val="bg1"/>
                          </a:solidFill>
                        </a:rPr>
                        <a:t>Paper</a:t>
                      </a:r>
                      <a:endParaRPr lang="en-US" sz="2000" dirty="0">
                        <a:solidFill>
                          <a:schemeClr val="bg1"/>
                        </a:solidFill>
                        <a:latin typeface="+mj-lt"/>
                      </a:endParaRPr>
                    </a:p>
                  </a:txBody>
                  <a:tcPr/>
                </a:tc>
                <a:tc>
                  <a:txBody>
                    <a:bodyPr/>
                    <a:lstStyle/>
                    <a:p>
                      <a:pPr algn="ctr"/>
                      <a:endParaRPr lang="en-US" sz="1800" b="1" kern="1200" dirty="0">
                        <a:solidFill>
                          <a:schemeClr val="lt1"/>
                        </a:solidFill>
                      </a:endParaRPr>
                    </a:p>
                    <a:p>
                      <a:pPr algn="ctr"/>
                      <a:r>
                        <a:rPr lang="en-US" sz="2000" b="1" kern="1200" dirty="0">
                          <a:solidFill>
                            <a:schemeClr val="lt1"/>
                          </a:solidFill>
                        </a:rPr>
                        <a:t>Method</a:t>
                      </a:r>
                      <a:endParaRPr lang="en-US" sz="2000" dirty="0">
                        <a:latin typeface="+mj-lt"/>
                      </a:endParaRPr>
                    </a:p>
                  </a:txBody>
                  <a:tcPr/>
                </a:tc>
                <a:tc>
                  <a:txBody>
                    <a:bodyPr/>
                    <a:lstStyle/>
                    <a:p>
                      <a:pPr algn="ctr"/>
                      <a:endParaRPr lang="en-US" dirty="0"/>
                    </a:p>
                    <a:p>
                      <a:pPr algn="ctr"/>
                      <a:r>
                        <a:rPr lang="en-US" sz="2000" dirty="0"/>
                        <a:t>Year</a:t>
                      </a:r>
                      <a:endParaRPr lang="en-US" sz="2000" dirty="0">
                        <a:latin typeface="+mj-lt"/>
                      </a:endParaRPr>
                    </a:p>
                  </a:txBody>
                  <a:tcPr/>
                </a:tc>
                <a:tc>
                  <a:txBody>
                    <a:bodyPr/>
                    <a:lstStyle/>
                    <a:p>
                      <a:pPr algn="ctr"/>
                      <a:r>
                        <a:rPr lang="en-US" sz="1800" dirty="0"/>
                        <a:t>Finding Lacking’s</a:t>
                      </a:r>
                      <a:endParaRPr lang="en-US" sz="1800" dirty="0">
                        <a:latin typeface="+mj-lt"/>
                      </a:endParaRPr>
                    </a:p>
                  </a:txBody>
                  <a:tcPr/>
                </a:tc>
                <a:extLst>
                  <a:ext uri="{0D108BD9-81ED-4DB2-BD59-A6C34878D82A}">
                    <a16:rowId xmlns:a16="http://schemas.microsoft.com/office/drawing/2014/main" val="1469848136"/>
                  </a:ext>
                </a:extLst>
              </a:tr>
              <a:tr h="591410">
                <a:tc>
                  <a:txBody>
                    <a:bodyPr/>
                    <a:lstStyle/>
                    <a:p>
                      <a:r>
                        <a:rPr lang="en-US" sz="1600" kern="1200" dirty="0">
                          <a:solidFill>
                            <a:schemeClr val="tx1"/>
                          </a:solidFill>
                          <a:effectLst/>
                        </a:rPr>
                        <a:t>1</a:t>
                      </a:r>
                      <a:endParaRPr lang="en-US" sz="1600" dirty="0">
                        <a:solidFill>
                          <a:schemeClr val="tx1"/>
                        </a:solidFill>
                        <a:latin typeface="+mj-lt"/>
                      </a:endParaRPr>
                    </a:p>
                  </a:txBody>
                  <a:tcPr/>
                </a:tc>
                <a:tc>
                  <a:txBody>
                    <a:bodyPr/>
                    <a:lstStyle/>
                    <a:p>
                      <a:r>
                        <a:rPr lang="en-US" sz="1600" kern="1200" dirty="0">
                          <a:solidFill>
                            <a:schemeClr val="tx1"/>
                          </a:solidFill>
                          <a:effectLst/>
                          <a:latin typeface="+mj-lt"/>
                        </a:rPr>
                        <a:t>Nikola Tomikj</a:t>
                      </a:r>
                    </a:p>
                    <a:p>
                      <a:r>
                        <a:rPr lang="en-US" sz="1600" kern="1200" dirty="0">
                          <a:solidFill>
                            <a:schemeClr val="tx1"/>
                          </a:solidFill>
                          <a:effectLst/>
                          <a:latin typeface="+mj-lt"/>
                        </a:rPr>
                        <a:t>Andrea Kulakov</a:t>
                      </a:r>
                      <a:endParaRPr lang="en-US" sz="1600" dirty="0">
                        <a:solidFill>
                          <a:schemeClr val="tx1"/>
                        </a:solidFill>
                        <a:latin typeface="+mj-lt"/>
                      </a:endParaRPr>
                    </a:p>
                  </a:txBody>
                  <a:tcPr/>
                </a:tc>
                <a:tc>
                  <a:txBody>
                    <a:bodyPr/>
                    <a:lstStyle/>
                    <a:p>
                      <a:r>
                        <a:rPr lang="en-US" sz="1600" kern="1200" dirty="0">
                          <a:solidFill>
                            <a:schemeClr val="tx1"/>
                          </a:solidFill>
                          <a:effectLst/>
                          <a:latin typeface="+mj-lt"/>
                        </a:rPr>
                        <a:t>Identity card with HOG and Linear SVM</a:t>
                      </a:r>
                      <a:endParaRPr lang="en-US" sz="1600" dirty="0">
                        <a:solidFill>
                          <a:schemeClr val="tx1"/>
                        </a:solidFill>
                        <a:latin typeface="+mj-lt"/>
                      </a:endParaRPr>
                    </a:p>
                  </a:txBody>
                  <a:tcPr/>
                </a:tc>
                <a:tc>
                  <a:txBody>
                    <a:bodyPr/>
                    <a:lstStyle/>
                    <a:p>
                      <a:r>
                        <a:rPr lang="en-US" sz="1600" kern="1200" dirty="0">
                          <a:solidFill>
                            <a:schemeClr val="dk1"/>
                          </a:solidFill>
                          <a:effectLst/>
                          <a:latin typeface="+mj-lt"/>
                        </a:rPr>
                        <a:t>HOG and Linear SVM.</a:t>
                      </a:r>
                      <a:endParaRPr lang="en-US" sz="1600" dirty="0">
                        <a:latin typeface="+mj-lt"/>
                      </a:endParaRPr>
                    </a:p>
                  </a:txBody>
                  <a:tcPr/>
                </a:tc>
                <a:tc>
                  <a:txBody>
                    <a:bodyPr/>
                    <a:lstStyle/>
                    <a:p>
                      <a:pPr algn="ctr"/>
                      <a:r>
                        <a:rPr lang="en-US" sz="1600" kern="1200" dirty="0">
                          <a:solidFill>
                            <a:schemeClr val="dk1"/>
                          </a:solidFill>
                          <a:effectLst/>
                          <a:latin typeface="+mj-lt"/>
                        </a:rPr>
                        <a:t>2021</a:t>
                      </a:r>
                      <a:endParaRPr lang="en-US" sz="1600" dirty="0">
                        <a:latin typeface="+mj-lt"/>
                      </a:endParaRPr>
                    </a:p>
                  </a:txBody>
                  <a:tcPr/>
                </a:tc>
                <a:tc>
                  <a:txBody>
                    <a:bodyPr/>
                    <a:lstStyle/>
                    <a:p>
                      <a:r>
                        <a:rPr lang="en-US" sz="1600" kern="1200" dirty="0">
                          <a:solidFill>
                            <a:schemeClr val="dk1"/>
                          </a:solidFill>
                          <a:effectLst/>
                          <a:latin typeface="+mj-lt"/>
                        </a:rPr>
                        <a:t>64×64 pixels</a:t>
                      </a:r>
                      <a:endParaRPr lang="en-US" sz="1600" dirty="0">
                        <a:latin typeface="+mj-lt"/>
                      </a:endParaRPr>
                    </a:p>
                  </a:txBody>
                  <a:tcPr/>
                </a:tc>
                <a:extLst>
                  <a:ext uri="{0D108BD9-81ED-4DB2-BD59-A6C34878D82A}">
                    <a16:rowId xmlns:a16="http://schemas.microsoft.com/office/drawing/2014/main" val="2312098956"/>
                  </a:ext>
                </a:extLst>
              </a:tr>
              <a:tr h="1089440">
                <a:tc>
                  <a:txBody>
                    <a:bodyPr/>
                    <a:lstStyle/>
                    <a:p>
                      <a:r>
                        <a:rPr lang="en-US" sz="1600" kern="1200" dirty="0">
                          <a:solidFill>
                            <a:schemeClr val="dk1"/>
                          </a:solidFill>
                          <a:effectLst/>
                        </a:rPr>
                        <a:t>2</a:t>
                      </a:r>
                      <a:endParaRPr lang="en-US" sz="1600" dirty="0">
                        <a:solidFill>
                          <a:schemeClr val="tx1"/>
                        </a:solidFill>
                        <a:latin typeface="+mj-lt"/>
                      </a:endParaRPr>
                    </a:p>
                  </a:txBody>
                  <a:tcPr/>
                </a:tc>
                <a:tc>
                  <a:txBody>
                    <a:bodyPr/>
                    <a:lstStyle/>
                    <a:p>
                      <a:r>
                        <a:rPr lang="en-US" sz="1600" kern="1200" dirty="0">
                          <a:solidFill>
                            <a:schemeClr val="dk1"/>
                          </a:solidFill>
                          <a:effectLst/>
                          <a:latin typeface="+mj-lt"/>
                        </a:rPr>
                        <a:t>Sai Krishna Chadalawada</a:t>
                      </a:r>
                      <a:endParaRPr lang="en-US" sz="1600" dirty="0">
                        <a:solidFill>
                          <a:schemeClr val="tx1"/>
                        </a:solidFill>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mj-lt"/>
                        </a:rPr>
                        <a:t>Real Time Object Detection and Recognition Using Deep Learning Methods</a:t>
                      </a:r>
                      <a:endParaRPr lang="en-US" sz="1600" kern="1200" dirty="0">
                        <a:solidFill>
                          <a:schemeClr val="tx1"/>
                        </a:solidFill>
                        <a:latin typeface="+mj-lt"/>
                        <a:ea typeface="+mn-ea"/>
                        <a:cs typeface="+mn-cs"/>
                      </a:endParaRPr>
                    </a:p>
                  </a:txBody>
                  <a:tcPr/>
                </a:tc>
                <a:tc>
                  <a:txBody>
                    <a:bodyPr/>
                    <a:lstStyle/>
                    <a:p>
                      <a:r>
                        <a:rPr lang="en-US" sz="1600" kern="1200" dirty="0">
                          <a:solidFill>
                            <a:schemeClr val="dk1"/>
                          </a:solidFill>
                          <a:effectLst/>
                          <a:latin typeface="+mj-lt"/>
                        </a:rPr>
                        <a:t>Fast R-CNN.</a:t>
                      </a:r>
                    </a:p>
                    <a:p>
                      <a:r>
                        <a:rPr lang="en-US" sz="1600" kern="1200" dirty="0">
                          <a:solidFill>
                            <a:schemeClr val="dk1"/>
                          </a:solidFill>
                          <a:effectLst/>
                          <a:latin typeface="+mj-lt"/>
                        </a:rPr>
                        <a:t>Faster R-CNN.</a:t>
                      </a:r>
                      <a:endParaRPr lang="en-US" sz="1600" kern="1200" dirty="0">
                        <a:solidFill>
                          <a:schemeClr val="dk1"/>
                        </a:solidFill>
                        <a:effectLst/>
                        <a:latin typeface="+mj-lt"/>
                        <a:ea typeface="+mn-ea"/>
                        <a:cs typeface="+mn-cs"/>
                      </a:endParaRPr>
                    </a:p>
                  </a:txBody>
                  <a:tcPr/>
                </a:tc>
                <a:tc>
                  <a:txBody>
                    <a:bodyPr/>
                    <a:lstStyle/>
                    <a:p>
                      <a:pPr marL="0" marR="0" algn="ctr">
                        <a:spcBef>
                          <a:spcPts val="0"/>
                        </a:spcBef>
                        <a:spcAft>
                          <a:spcPts val="1200"/>
                        </a:spcAft>
                      </a:pPr>
                      <a:r>
                        <a:rPr lang="en-US" sz="1600" dirty="0">
                          <a:effectLst/>
                          <a:latin typeface="+mj-lt"/>
                        </a:rPr>
                        <a:t>2020</a:t>
                      </a:r>
                      <a:endParaRPr lang="en-US" sz="1600" dirty="0">
                        <a:effectLst/>
                        <a:latin typeface="+mj-lt"/>
                        <a:ea typeface="Times New Roman" panose="02020603050405020304" pitchFamily="18" charset="0"/>
                        <a:cs typeface="Times New Roman" panose="02020603050405020304" pitchFamily="18" charset="0"/>
                      </a:endParaRPr>
                    </a:p>
                  </a:txBody>
                  <a:tcPr marL="68580" marR="68580" marT="0" marB="0"/>
                </a:tc>
                <a:tc>
                  <a:txBody>
                    <a:bodyPr/>
                    <a:lstStyle/>
                    <a:p>
                      <a:r>
                        <a:rPr lang="en-US" sz="1600" b="0" u="none" strike="noStrike" kern="1200" dirty="0">
                          <a:solidFill>
                            <a:schemeClr val="dk1"/>
                          </a:solidFill>
                          <a:effectLst/>
                          <a:latin typeface="+mj-lt"/>
                        </a:rPr>
                        <a:t>Average Recognition Rate is: 76.43%</a:t>
                      </a:r>
                      <a:endParaRPr lang="en-US" sz="1600" dirty="0">
                        <a:latin typeface="+mj-lt"/>
                      </a:endParaRPr>
                    </a:p>
                  </a:txBody>
                  <a:tcPr/>
                </a:tc>
                <a:extLst>
                  <a:ext uri="{0D108BD9-81ED-4DB2-BD59-A6C34878D82A}">
                    <a16:rowId xmlns:a16="http://schemas.microsoft.com/office/drawing/2014/main" val="1600333153"/>
                  </a:ext>
                </a:extLst>
              </a:tr>
              <a:tr h="840425">
                <a:tc>
                  <a:txBody>
                    <a:bodyPr/>
                    <a:lstStyle/>
                    <a:p>
                      <a:r>
                        <a:rPr lang="en-US" sz="1600" b="0" u="none" strike="noStrike" kern="1200" dirty="0">
                          <a:solidFill>
                            <a:schemeClr val="dk1"/>
                          </a:solidFill>
                          <a:effectLst/>
                        </a:rPr>
                        <a:t>3</a:t>
                      </a:r>
                      <a:endParaRPr lang="en-US" sz="1600" dirty="0">
                        <a:latin typeface="+mj-lt"/>
                      </a:endParaRPr>
                    </a:p>
                  </a:txBody>
                  <a:tcPr/>
                </a:tc>
                <a:tc>
                  <a:txBody>
                    <a:bodyPr/>
                    <a:lstStyle/>
                    <a:p>
                      <a:r>
                        <a:rPr lang="en-US" sz="1600" b="0" u="none" strike="noStrike" kern="1200" dirty="0">
                          <a:solidFill>
                            <a:schemeClr val="dk1"/>
                          </a:solidFill>
                          <a:effectLst/>
                          <a:latin typeface="+mj-lt"/>
                        </a:rPr>
                        <a:t>Kaiming He,  Xiangyu Zhang,  Shaoqing Ren, Jian Sun</a:t>
                      </a:r>
                      <a:endParaRPr lang="en-US" sz="1600" dirty="0">
                        <a:latin typeface="+mj-lt"/>
                      </a:endParaRPr>
                    </a:p>
                  </a:txBody>
                  <a:tcPr/>
                </a:tc>
                <a:tc>
                  <a:txBody>
                    <a:bodyPr/>
                    <a:lstStyle/>
                    <a:p>
                      <a:pPr rtl="0"/>
                      <a:r>
                        <a:rPr lang="en-US" sz="1600" b="0" u="none" strike="noStrike" kern="1200" dirty="0">
                          <a:solidFill>
                            <a:schemeClr val="tx1"/>
                          </a:solidFill>
                          <a:effectLst/>
                          <a:latin typeface="+mj-lt"/>
                        </a:rPr>
                        <a:t>Deep Residual Learning for Image Recognition</a:t>
                      </a:r>
                      <a:endParaRPr lang="en-US" sz="1600" b="0" dirty="0">
                        <a:solidFill>
                          <a:schemeClr val="tx1"/>
                        </a:solidFill>
                        <a:effectLst/>
                        <a:latin typeface="+mj-lt"/>
                      </a:endParaRPr>
                    </a:p>
                  </a:txBody>
                  <a:tcPr/>
                </a:tc>
                <a:tc>
                  <a:txBody>
                    <a:bodyPr/>
                    <a:lstStyle/>
                    <a:p>
                      <a:r>
                        <a:rPr lang="en-US" sz="1600" b="0" u="none" strike="noStrike" kern="1200" dirty="0">
                          <a:solidFill>
                            <a:schemeClr val="dk1"/>
                          </a:solidFill>
                          <a:effectLst/>
                          <a:latin typeface="+mj-lt"/>
                        </a:rPr>
                        <a:t>Residual Networks (ResNet)</a:t>
                      </a:r>
                      <a:endParaRPr lang="en-US" sz="1600" dirty="0">
                        <a:latin typeface="+mj-lt"/>
                      </a:endParaRPr>
                    </a:p>
                  </a:txBody>
                  <a:tcPr/>
                </a:tc>
                <a:tc>
                  <a:txBody>
                    <a:bodyPr/>
                    <a:lstStyle/>
                    <a:p>
                      <a:pPr algn="ctr"/>
                      <a:r>
                        <a:rPr lang="en-US" sz="1600" b="0" u="none" strike="noStrike" kern="1200" dirty="0">
                          <a:solidFill>
                            <a:schemeClr val="dk1"/>
                          </a:solidFill>
                          <a:effectLst/>
                          <a:latin typeface="+mj-lt"/>
                        </a:rPr>
                        <a:t>2016</a:t>
                      </a:r>
                      <a:endParaRPr lang="en-US" sz="1600" dirty="0">
                        <a:latin typeface="+mj-lt"/>
                      </a:endParaRPr>
                    </a:p>
                  </a:txBody>
                  <a:tcPr/>
                </a:tc>
                <a:tc>
                  <a:txBody>
                    <a:bodyPr/>
                    <a:lstStyle/>
                    <a:p>
                      <a:pPr rtl="0"/>
                      <a:r>
                        <a:rPr lang="en-US" sz="1600" b="0" u="none" strike="noStrike" kern="1200" dirty="0">
                          <a:solidFill>
                            <a:schemeClr val="dk1"/>
                          </a:solidFill>
                          <a:effectLst/>
                          <a:latin typeface="+mj-lt"/>
                        </a:rPr>
                        <a:t>The training error ResNet is: 80% </a:t>
                      </a:r>
                      <a:endParaRPr lang="en-US" sz="1600" b="0" dirty="0">
                        <a:effectLst/>
                        <a:latin typeface="+mj-lt"/>
                      </a:endParaRPr>
                    </a:p>
                  </a:txBody>
                  <a:tcPr/>
                </a:tc>
                <a:extLst>
                  <a:ext uri="{0D108BD9-81ED-4DB2-BD59-A6C34878D82A}">
                    <a16:rowId xmlns:a16="http://schemas.microsoft.com/office/drawing/2014/main" val="4242883146"/>
                  </a:ext>
                </a:extLst>
              </a:tr>
              <a:tr h="1260638">
                <a:tc>
                  <a:txBody>
                    <a:bodyPr/>
                    <a:lstStyle/>
                    <a:p>
                      <a:r>
                        <a:rPr lang="en-US" sz="1600" b="0" u="none" strike="noStrike" kern="1200" dirty="0">
                          <a:solidFill>
                            <a:schemeClr val="dk1"/>
                          </a:solidFill>
                          <a:effectLst/>
                        </a:rPr>
                        <a:t>4</a:t>
                      </a:r>
                      <a:endParaRPr lang="en-US" sz="1600" dirty="0">
                        <a:latin typeface="+mj-lt"/>
                      </a:endParaRPr>
                    </a:p>
                  </a:txBody>
                  <a:tcPr/>
                </a:tc>
                <a:tc>
                  <a:txBody>
                    <a:bodyPr/>
                    <a:lstStyle/>
                    <a:p>
                      <a:r>
                        <a:rPr lang="en-US" sz="1600" b="0" u="none" strike="noStrike" kern="1200" dirty="0">
                          <a:solidFill>
                            <a:schemeClr val="dk1"/>
                          </a:solidFill>
                          <a:effectLst/>
                          <a:latin typeface="+mj-lt"/>
                        </a:rPr>
                        <a:t>Jianlong Fu, Heliang Zheng, Tao Mei</a:t>
                      </a:r>
                      <a:endParaRPr lang="en-US" sz="1600" dirty="0">
                        <a:latin typeface="+mj-lt"/>
                      </a:endParaRPr>
                    </a:p>
                  </a:txBody>
                  <a:tcPr/>
                </a:tc>
                <a:tc>
                  <a:txBody>
                    <a:bodyPr/>
                    <a:lstStyle/>
                    <a:p>
                      <a:r>
                        <a:rPr lang="en-US" sz="1600" b="0" u="none" strike="noStrike" kern="1200" dirty="0">
                          <a:solidFill>
                            <a:schemeClr val="dk1"/>
                          </a:solidFill>
                          <a:effectLst/>
                          <a:latin typeface="+mj-lt"/>
                        </a:rPr>
                        <a:t>Look Closer to See Better: Recurrent Attention Convolutional Neural Network for Image Recognition</a:t>
                      </a:r>
                      <a:endParaRPr lang="en-US" sz="1600" dirty="0">
                        <a:latin typeface="+mj-lt"/>
                      </a:endParaRPr>
                    </a:p>
                  </a:txBody>
                  <a:tcPr/>
                </a:tc>
                <a:tc>
                  <a:txBody>
                    <a:bodyPr/>
                    <a:lstStyle/>
                    <a:p>
                      <a:pPr rtl="0"/>
                      <a:r>
                        <a:rPr lang="en-US" sz="1500" b="0" u="none" strike="noStrike" kern="1200" dirty="0">
                          <a:solidFill>
                            <a:schemeClr val="dk1"/>
                          </a:solidFill>
                          <a:effectLst/>
                          <a:latin typeface="+mj-lt"/>
                        </a:rPr>
                        <a:t>Recurrent Attention Convolutional Neural Network (RA-CNN)</a:t>
                      </a:r>
                      <a:endParaRPr lang="en-US" sz="1500" b="0" dirty="0">
                        <a:effectLst/>
                        <a:latin typeface="+mj-lt"/>
                      </a:endParaRPr>
                    </a:p>
                  </a:txBody>
                  <a:tcPr/>
                </a:tc>
                <a:tc>
                  <a:txBody>
                    <a:bodyPr/>
                    <a:lstStyle/>
                    <a:p>
                      <a:pPr algn="ctr"/>
                      <a:r>
                        <a:rPr lang="en-US" sz="1600" b="0" u="none" strike="noStrike" kern="1200" dirty="0">
                          <a:solidFill>
                            <a:schemeClr val="dk1"/>
                          </a:solidFill>
                          <a:effectLst/>
                          <a:latin typeface="+mj-lt"/>
                        </a:rPr>
                        <a:t>2017</a:t>
                      </a:r>
                      <a:endParaRPr lang="en-US" sz="1600" dirty="0">
                        <a:latin typeface="+mj-lt"/>
                      </a:endParaRPr>
                    </a:p>
                  </a:txBody>
                  <a:tcPr/>
                </a:tc>
                <a:tc>
                  <a:txBody>
                    <a:bodyPr/>
                    <a:lstStyle/>
                    <a:p>
                      <a:pPr rtl="0"/>
                      <a:r>
                        <a:rPr lang="en-US" sz="1600" b="0" u="none" strike="noStrike" kern="1200" dirty="0">
                          <a:solidFill>
                            <a:schemeClr val="dk1"/>
                          </a:solidFill>
                          <a:effectLst/>
                          <a:latin typeface="+mj-lt"/>
                        </a:rPr>
                        <a:t>Overall accuracy in RA-CNN: 82.5%</a:t>
                      </a:r>
                      <a:endParaRPr lang="en-US" sz="1600" b="0" dirty="0">
                        <a:effectLst/>
                        <a:latin typeface="+mj-lt"/>
                      </a:endParaRPr>
                    </a:p>
                  </a:txBody>
                  <a:tcPr/>
                </a:tc>
                <a:extLst>
                  <a:ext uri="{0D108BD9-81ED-4DB2-BD59-A6C34878D82A}">
                    <a16:rowId xmlns:a16="http://schemas.microsoft.com/office/drawing/2014/main" val="1163237156"/>
                  </a:ext>
                </a:extLst>
              </a:tr>
              <a:tr h="9856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rPr>
                        <a:t>5</a:t>
                      </a:r>
                      <a:endParaRPr lang="en-US" sz="1600" kern="1200" dirty="0">
                        <a:solidFill>
                          <a:schemeClr val="dk1"/>
                        </a:solidFill>
                        <a:latin typeface="+mj-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j-lt"/>
                        </a:rPr>
                        <a:t>Prem Kumar Bhaskar</a:t>
                      </a:r>
                      <a:br>
                        <a:rPr lang="en-US" sz="1600" kern="1200" dirty="0">
                          <a:solidFill>
                            <a:schemeClr val="dk1"/>
                          </a:solidFill>
                          <a:effectLst/>
                          <a:latin typeface="+mj-lt"/>
                        </a:rPr>
                      </a:br>
                      <a:r>
                        <a:rPr lang="en-US" sz="1600" kern="1200" dirty="0">
                          <a:solidFill>
                            <a:schemeClr val="dk1"/>
                          </a:solidFill>
                          <a:effectLst/>
                          <a:latin typeface="+mj-lt"/>
                        </a:rPr>
                        <a:t>Suet-Peng Yong</a:t>
                      </a:r>
                      <a:endParaRPr lang="en-US" sz="1600" kern="1200" dirty="0">
                        <a:solidFill>
                          <a:schemeClr val="dk1"/>
                        </a:solidFill>
                        <a:latin typeface="+mj-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j-lt"/>
                        </a:rPr>
                        <a:t>Image Processing Based ID card detection and Tracking Method</a:t>
                      </a:r>
                    </a:p>
                    <a:p>
                      <a:endParaRPr lang="en-US" sz="1600" dirty="0">
                        <a:latin typeface="+mj-lt"/>
                      </a:endParaRPr>
                    </a:p>
                  </a:txBody>
                  <a:tcPr/>
                </a:tc>
                <a:tc>
                  <a:txBody>
                    <a:bodyPr/>
                    <a:lstStyle/>
                    <a:p>
                      <a:r>
                        <a:rPr lang="en-US" sz="1600" kern="1200" dirty="0">
                          <a:solidFill>
                            <a:schemeClr val="dk1"/>
                          </a:solidFill>
                          <a:effectLst/>
                          <a:latin typeface="+mj-lt"/>
                        </a:rPr>
                        <a:t>YOLO </a:t>
                      </a:r>
                    </a:p>
                    <a:p>
                      <a:r>
                        <a:rPr lang="en-US" sz="1600" kern="1200" dirty="0">
                          <a:solidFill>
                            <a:schemeClr val="dk1"/>
                          </a:solidFill>
                          <a:effectLst/>
                          <a:latin typeface="+mj-lt"/>
                        </a:rPr>
                        <a:t>Faster R-CNN</a:t>
                      </a:r>
                    </a:p>
                    <a:p>
                      <a:r>
                        <a:rPr lang="en-US" sz="1600" kern="1200" dirty="0">
                          <a:solidFill>
                            <a:schemeClr val="dk1"/>
                          </a:solidFill>
                          <a:effectLst/>
                          <a:latin typeface="+mj-lt"/>
                        </a:rPr>
                        <a:t>OpenCV</a:t>
                      </a:r>
                      <a:endParaRPr lang="en-US" sz="1600" dirty="0">
                        <a:latin typeface="+mj-lt"/>
                      </a:endParaRPr>
                    </a:p>
                  </a:txBody>
                  <a:tcPr/>
                </a:tc>
                <a:tc>
                  <a:txBody>
                    <a:bodyPr/>
                    <a:lstStyle/>
                    <a:p>
                      <a:pPr algn="ctr"/>
                      <a:r>
                        <a:rPr lang="en-US" sz="1600" kern="1200" dirty="0">
                          <a:solidFill>
                            <a:schemeClr val="dk1"/>
                          </a:solidFill>
                          <a:effectLst/>
                          <a:latin typeface="+mj-lt"/>
                        </a:rPr>
                        <a:t>2014</a:t>
                      </a:r>
                      <a:endParaRPr lang="en-US" sz="1600" dirty="0">
                        <a:latin typeface="+mj-lt"/>
                      </a:endParaRPr>
                    </a:p>
                  </a:txBody>
                  <a:tcPr/>
                </a:tc>
                <a:tc>
                  <a:txBody>
                    <a:bodyPr/>
                    <a:lstStyle/>
                    <a:p>
                      <a:pPr rtl="0"/>
                      <a:r>
                        <a:rPr lang="en-US" sz="1600" b="0" u="none" strike="noStrike" kern="1200" dirty="0">
                          <a:solidFill>
                            <a:schemeClr val="dk1"/>
                          </a:solidFill>
                          <a:effectLst/>
                          <a:latin typeface="+mj-lt"/>
                        </a:rPr>
                        <a:t>Low Accuracy in CNN: 86.5%</a:t>
                      </a:r>
                      <a:endParaRPr lang="en-US" sz="1600" b="0" dirty="0">
                        <a:effectLst/>
                        <a:latin typeface="+mj-lt"/>
                      </a:endParaRPr>
                    </a:p>
                  </a:txBody>
                  <a:tcPr/>
                </a:tc>
                <a:extLst>
                  <a:ext uri="{0D108BD9-81ED-4DB2-BD59-A6C34878D82A}">
                    <a16:rowId xmlns:a16="http://schemas.microsoft.com/office/drawing/2014/main" val="1052720503"/>
                  </a:ext>
                </a:extLst>
              </a:tr>
            </a:tbl>
          </a:graphicData>
        </a:graphic>
      </p:graphicFrame>
      <p:sp>
        <p:nvSpPr>
          <p:cNvPr id="9" name="Rectangle: Rounded Corners 8">
            <a:extLst>
              <a:ext uri="{FF2B5EF4-FFF2-40B4-BE49-F238E27FC236}">
                <a16:creationId xmlns:a16="http://schemas.microsoft.com/office/drawing/2014/main" id="{FBB6E15C-FBD2-458E-9B96-A118696C8DBF}"/>
              </a:ext>
            </a:extLst>
          </p:cNvPr>
          <p:cNvSpPr/>
          <p:nvPr/>
        </p:nvSpPr>
        <p:spPr>
          <a:xfrm>
            <a:off x="10169521" y="46037"/>
            <a:ext cx="1402080" cy="551435"/>
          </a:xfrm>
          <a:prstGeom prst="roundRect">
            <a:avLst/>
          </a:prstGeom>
          <a:solidFill>
            <a:srgbClr val="009999"/>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rPr>
              <a:t>PLAN</a:t>
            </a:r>
          </a:p>
        </p:txBody>
      </p:sp>
      <p:sp>
        <p:nvSpPr>
          <p:cNvPr id="10" name="Flowchart: Connector 9">
            <a:extLst>
              <a:ext uri="{FF2B5EF4-FFF2-40B4-BE49-F238E27FC236}">
                <a16:creationId xmlns:a16="http://schemas.microsoft.com/office/drawing/2014/main" id="{DCF51EF0-E8F8-4F26-A084-478E88F5FFA7}"/>
              </a:ext>
            </a:extLst>
          </p:cNvPr>
          <p:cNvSpPr/>
          <p:nvPr/>
        </p:nvSpPr>
        <p:spPr>
          <a:xfrm>
            <a:off x="10622387" y="458097"/>
            <a:ext cx="570555" cy="570555"/>
          </a:xfrm>
          <a:prstGeom prst="flowChartConnector">
            <a:avLst/>
          </a:prstGeom>
          <a:solidFill>
            <a:srgbClr val="009999"/>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3</a:t>
            </a:r>
          </a:p>
        </p:txBody>
      </p:sp>
    </p:spTree>
    <p:extLst>
      <p:ext uri="{BB962C8B-B14F-4D97-AF65-F5344CB8AC3E}">
        <p14:creationId xmlns:p14="http://schemas.microsoft.com/office/powerpoint/2010/main" val="4223828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0410A8-617E-487E-99F2-AFFE35263CAD}"/>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5F41BB02-4D9F-43E1-89B3-52A7301B33DD}"/>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4" name="TextBox 3">
            <a:extLst>
              <a:ext uri="{FF2B5EF4-FFF2-40B4-BE49-F238E27FC236}">
                <a16:creationId xmlns:a16="http://schemas.microsoft.com/office/drawing/2014/main" id="{059E6BA3-21CD-4CC3-ADF3-BDE53E2CCA8D}"/>
              </a:ext>
            </a:extLst>
          </p:cNvPr>
          <p:cNvSpPr txBox="1"/>
          <p:nvPr/>
        </p:nvSpPr>
        <p:spPr>
          <a:xfrm>
            <a:off x="141402" y="313232"/>
            <a:ext cx="3129699" cy="461665"/>
          </a:xfrm>
          <a:prstGeom prst="rect">
            <a:avLst/>
          </a:prstGeom>
          <a:noFill/>
        </p:spPr>
        <p:txBody>
          <a:bodyPr wrap="square" rtlCol="0">
            <a:spAutoFit/>
          </a:bodyPr>
          <a:lstStyle/>
          <a:p>
            <a:r>
              <a:rPr lang="en-US" sz="2400" b="1" i="0" u="none" strike="noStrike" dirty="0">
                <a:solidFill>
                  <a:srgbClr val="336699"/>
                </a:solidFill>
                <a:effectLst/>
                <a:latin typeface="+mj-lt"/>
              </a:rPr>
              <a:t>Literature Review</a:t>
            </a:r>
            <a:endParaRPr lang="en-US" sz="2400" dirty="0">
              <a:solidFill>
                <a:srgbClr val="336699"/>
              </a:solidFill>
              <a:latin typeface="+mj-lt"/>
            </a:endParaRPr>
          </a:p>
        </p:txBody>
      </p:sp>
      <p:graphicFrame>
        <p:nvGraphicFramePr>
          <p:cNvPr id="7" name="Table 7">
            <a:extLst>
              <a:ext uri="{FF2B5EF4-FFF2-40B4-BE49-F238E27FC236}">
                <a16:creationId xmlns:a16="http://schemas.microsoft.com/office/drawing/2014/main" id="{27835A32-2C5F-411D-B966-A8FA58CD4850}"/>
              </a:ext>
            </a:extLst>
          </p:cNvPr>
          <p:cNvGraphicFramePr>
            <a:graphicFrameLocks noGrp="1"/>
          </p:cNvGraphicFramePr>
          <p:nvPr>
            <p:extLst>
              <p:ext uri="{D42A27DB-BD31-4B8C-83A1-F6EECF244321}">
                <p14:modId xmlns:p14="http://schemas.microsoft.com/office/powerpoint/2010/main" val="1712799280"/>
              </p:ext>
            </p:extLst>
          </p:nvPr>
        </p:nvGraphicFramePr>
        <p:xfrm>
          <a:off x="0" y="942680"/>
          <a:ext cx="12192001" cy="5533390"/>
        </p:xfrm>
        <a:graphic>
          <a:graphicData uri="http://schemas.openxmlformats.org/drawingml/2006/table">
            <a:tbl>
              <a:tblPr firstRow="1" bandRow="1">
                <a:tableStyleId>{08FB837D-C827-4EFA-A057-4D05807E0F7C}</a:tableStyleId>
              </a:tblPr>
              <a:tblGrid>
                <a:gridCol w="820132">
                  <a:extLst>
                    <a:ext uri="{9D8B030D-6E8A-4147-A177-3AD203B41FA5}">
                      <a16:colId xmlns:a16="http://schemas.microsoft.com/office/drawing/2014/main" val="2163614766"/>
                    </a:ext>
                  </a:extLst>
                </a:gridCol>
                <a:gridCol w="2196445">
                  <a:extLst>
                    <a:ext uri="{9D8B030D-6E8A-4147-A177-3AD203B41FA5}">
                      <a16:colId xmlns:a16="http://schemas.microsoft.com/office/drawing/2014/main" val="3539994228"/>
                    </a:ext>
                  </a:extLst>
                </a:gridCol>
                <a:gridCol w="3629320">
                  <a:extLst>
                    <a:ext uri="{9D8B030D-6E8A-4147-A177-3AD203B41FA5}">
                      <a16:colId xmlns:a16="http://schemas.microsoft.com/office/drawing/2014/main" val="800799852"/>
                    </a:ext>
                  </a:extLst>
                </a:gridCol>
                <a:gridCol w="2308392">
                  <a:extLst>
                    <a:ext uri="{9D8B030D-6E8A-4147-A177-3AD203B41FA5}">
                      <a16:colId xmlns:a16="http://schemas.microsoft.com/office/drawing/2014/main" val="1866780205"/>
                    </a:ext>
                  </a:extLst>
                </a:gridCol>
                <a:gridCol w="906148">
                  <a:extLst>
                    <a:ext uri="{9D8B030D-6E8A-4147-A177-3AD203B41FA5}">
                      <a16:colId xmlns:a16="http://schemas.microsoft.com/office/drawing/2014/main" val="3405477346"/>
                    </a:ext>
                  </a:extLst>
                </a:gridCol>
                <a:gridCol w="2331564">
                  <a:extLst>
                    <a:ext uri="{9D8B030D-6E8A-4147-A177-3AD203B41FA5}">
                      <a16:colId xmlns:a16="http://schemas.microsoft.com/office/drawing/2014/main" val="3301090647"/>
                    </a:ext>
                  </a:extLst>
                </a:gridCol>
              </a:tblGrid>
              <a:tr h="387539">
                <a:tc>
                  <a:txBody>
                    <a:bodyPr/>
                    <a:lstStyle/>
                    <a:p>
                      <a:pPr lvl="0" algn="ctr"/>
                      <a:r>
                        <a:rPr lang="en-US" sz="2000" b="1" dirty="0"/>
                        <a:t>NO</a:t>
                      </a:r>
                      <a:endParaRPr lang="en-US" sz="2000" b="1" dirty="0">
                        <a:latin typeface="+mj-lt"/>
                      </a:endParaRPr>
                    </a:p>
                  </a:txBody>
                  <a:tcPr/>
                </a:tc>
                <a:tc>
                  <a:txBody>
                    <a:bodyPr/>
                    <a:lstStyle/>
                    <a:p>
                      <a:pPr lvl="0" algn="ctr"/>
                      <a:r>
                        <a:rPr lang="en-US" sz="2000" b="1" dirty="0"/>
                        <a:t>Author</a:t>
                      </a:r>
                      <a:endParaRPr lang="en-US" sz="2000" b="1" dirty="0">
                        <a:latin typeface="+mj-lt"/>
                      </a:endParaRPr>
                    </a:p>
                  </a:txBody>
                  <a:tcPr/>
                </a:tc>
                <a:tc>
                  <a:txBody>
                    <a:bodyPr/>
                    <a:lstStyle/>
                    <a:p>
                      <a:pPr algn="ctr"/>
                      <a:r>
                        <a:rPr lang="en-US" sz="2000" b="1" kern="1200" dirty="0">
                          <a:solidFill>
                            <a:schemeClr val="bg1"/>
                          </a:solidFill>
                        </a:rPr>
                        <a:t>Paper</a:t>
                      </a:r>
                      <a:endParaRPr lang="en-US" sz="2000" dirty="0">
                        <a:solidFill>
                          <a:schemeClr val="bg1"/>
                        </a:solidFill>
                        <a:latin typeface="+mj-lt"/>
                      </a:endParaRPr>
                    </a:p>
                  </a:txBody>
                  <a:tcPr/>
                </a:tc>
                <a:tc>
                  <a:txBody>
                    <a:bodyPr/>
                    <a:lstStyle/>
                    <a:p>
                      <a:pPr algn="ctr"/>
                      <a:r>
                        <a:rPr lang="en-US" sz="2000" b="1" kern="1200" dirty="0">
                          <a:solidFill>
                            <a:schemeClr val="lt1"/>
                          </a:solidFill>
                        </a:rPr>
                        <a:t>Method</a:t>
                      </a:r>
                      <a:endParaRPr lang="en-US" sz="2000" dirty="0">
                        <a:latin typeface="+mj-lt"/>
                      </a:endParaRPr>
                    </a:p>
                  </a:txBody>
                  <a:tcPr/>
                </a:tc>
                <a:tc>
                  <a:txBody>
                    <a:bodyPr/>
                    <a:lstStyle/>
                    <a:p>
                      <a:pPr algn="ctr"/>
                      <a:r>
                        <a:rPr lang="en-US" sz="2000" dirty="0"/>
                        <a:t>Year</a:t>
                      </a:r>
                      <a:endParaRPr lang="en-US" sz="2000" dirty="0">
                        <a:latin typeface="+mj-lt"/>
                      </a:endParaRPr>
                    </a:p>
                  </a:txBody>
                  <a:tcPr/>
                </a:tc>
                <a:tc>
                  <a:txBody>
                    <a:bodyPr/>
                    <a:lstStyle/>
                    <a:p>
                      <a:pPr algn="ctr"/>
                      <a:r>
                        <a:rPr lang="en-US" sz="1800" dirty="0"/>
                        <a:t>Finding Lacking’s</a:t>
                      </a:r>
                      <a:endParaRPr lang="en-US" sz="1800" dirty="0">
                        <a:latin typeface="+mj-lt"/>
                      </a:endParaRPr>
                    </a:p>
                  </a:txBody>
                  <a:tcPr/>
                </a:tc>
                <a:extLst>
                  <a:ext uri="{0D108BD9-81ED-4DB2-BD59-A6C34878D82A}">
                    <a16:rowId xmlns:a16="http://schemas.microsoft.com/office/drawing/2014/main" val="1469848136"/>
                  </a:ext>
                </a:extLst>
              </a:tr>
              <a:tr h="885190">
                <a:tc>
                  <a:txBody>
                    <a:bodyPr/>
                    <a:lstStyle/>
                    <a:p>
                      <a:r>
                        <a:rPr lang="en-US" sz="1400" dirty="0">
                          <a:solidFill>
                            <a:schemeClr val="tx1"/>
                          </a:solidFill>
                        </a:rPr>
                        <a:t>6</a:t>
                      </a:r>
                      <a:endParaRPr lang="en-US" sz="1400" dirty="0">
                        <a:solidFill>
                          <a:schemeClr val="tx1"/>
                        </a:solidFill>
                        <a:latin typeface="+mj-lt"/>
                      </a:endParaRPr>
                    </a:p>
                  </a:txBody>
                  <a:tcPr/>
                </a:tc>
                <a:tc>
                  <a:txBody>
                    <a:bodyPr/>
                    <a:lstStyle/>
                    <a:p>
                      <a:r>
                        <a:rPr lang="en-US" sz="1400" b="0" kern="1200" dirty="0">
                          <a:solidFill>
                            <a:schemeClr val="dk1"/>
                          </a:solidFill>
                          <a:effectLst/>
                          <a:latin typeface="+mj-lt"/>
                        </a:rPr>
                        <a:t>Zhong-Qiu Zhao</a:t>
                      </a:r>
                      <a:br>
                        <a:rPr lang="en-US" sz="1400" b="0" kern="1200" dirty="0">
                          <a:solidFill>
                            <a:schemeClr val="dk1"/>
                          </a:solidFill>
                          <a:effectLst/>
                          <a:latin typeface="+mj-lt"/>
                        </a:rPr>
                      </a:br>
                      <a:r>
                        <a:rPr lang="en-US" sz="1400" b="0" kern="1200" dirty="0">
                          <a:solidFill>
                            <a:schemeClr val="dk1"/>
                          </a:solidFill>
                          <a:effectLst/>
                          <a:latin typeface="+mj-lt"/>
                        </a:rPr>
                        <a:t>Peng Zheng, Shou-Tao Xu, and Xindong W</a:t>
                      </a:r>
                      <a:endParaRPr lang="en-US" sz="1400" b="0" dirty="0">
                        <a:solidFill>
                          <a:schemeClr val="tx1"/>
                        </a:solidFill>
                        <a:latin typeface="+mj-lt"/>
                      </a:endParaRPr>
                    </a:p>
                  </a:txBody>
                  <a:tcPr/>
                </a:tc>
                <a:tc>
                  <a:txBody>
                    <a:bodyPr/>
                    <a:lstStyle/>
                    <a:p>
                      <a:r>
                        <a:rPr lang="en-US" sz="1500" kern="1200" dirty="0">
                          <a:solidFill>
                            <a:schemeClr val="dk1"/>
                          </a:solidFill>
                          <a:effectLst/>
                          <a:latin typeface="+mj-lt"/>
                        </a:rPr>
                        <a:t>Object Detection With Deep Learning: A Review</a:t>
                      </a:r>
                      <a:endParaRPr lang="en-US" sz="1500" dirty="0">
                        <a:solidFill>
                          <a:schemeClr val="tx1"/>
                        </a:solidFill>
                        <a:latin typeface="+mj-lt"/>
                      </a:endParaRPr>
                    </a:p>
                  </a:txBody>
                  <a:tcPr/>
                </a:tc>
                <a:tc>
                  <a:txBody>
                    <a:bodyPr/>
                    <a:lstStyle/>
                    <a:p>
                      <a:r>
                        <a:rPr lang="en-US" sz="1500" b="0" kern="1200" dirty="0">
                          <a:solidFill>
                            <a:schemeClr val="dk1"/>
                          </a:solidFill>
                          <a:effectLst/>
                          <a:latin typeface="+mj-lt"/>
                        </a:rPr>
                        <a:t>Region-based Convolutional Neural Networks (R-CNN)</a:t>
                      </a:r>
                      <a:endParaRPr lang="en-US" sz="1500" b="0" i="0" kern="1200" dirty="0">
                        <a:solidFill>
                          <a:schemeClr val="dk1"/>
                        </a:solidFill>
                        <a:effectLst/>
                        <a:latin typeface="+mj-lt"/>
                        <a:ea typeface="+mn-ea"/>
                        <a:cs typeface="+mn-cs"/>
                      </a:endParaRPr>
                    </a:p>
                  </a:txBody>
                  <a:tcPr/>
                </a:tc>
                <a:tc>
                  <a:txBody>
                    <a:bodyPr/>
                    <a:lstStyle/>
                    <a:p>
                      <a:pPr algn="ctr"/>
                      <a:r>
                        <a:rPr lang="en-US" sz="1500" kern="1200" dirty="0">
                          <a:solidFill>
                            <a:schemeClr val="dk1"/>
                          </a:solidFill>
                          <a:effectLst/>
                          <a:latin typeface="+mj-lt"/>
                        </a:rPr>
                        <a:t>2019</a:t>
                      </a:r>
                      <a:endParaRPr lang="en-US" sz="1500" dirty="0">
                        <a:latin typeface="+mj-lt"/>
                      </a:endParaRPr>
                    </a:p>
                  </a:txBody>
                  <a:tcPr/>
                </a:tc>
                <a:tc>
                  <a:txBody>
                    <a:bodyPr/>
                    <a:lstStyle/>
                    <a:p>
                      <a:r>
                        <a:rPr lang="en-US" sz="1500" b="0" u="none" strike="noStrike" kern="1200" dirty="0">
                          <a:solidFill>
                            <a:schemeClr val="dk1"/>
                          </a:solidFill>
                          <a:effectLst/>
                          <a:latin typeface="+mj-lt"/>
                        </a:rPr>
                        <a:t>It achieves 85.14% accuracy</a:t>
                      </a:r>
                      <a:endParaRPr lang="en-US" sz="1500" dirty="0">
                        <a:latin typeface="+mj-lt"/>
                      </a:endParaRPr>
                    </a:p>
                  </a:txBody>
                  <a:tcPr/>
                </a:tc>
                <a:extLst>
                  <a:ext uri="{0D108BD9-81ED-4DB2-BD59-A6C34878D82A}">
                    <a16:rowId xmlns:a16="http://schemas.microsoft.com/office/drawing/2014/main" val="2312098956"/>
                  </a:ext>
                </a:extLst>
              </a:tr>
              <a:tr h="983752">
                <a:tc>
                  <a:txBody>
                    <a:bodyPr/>
                    <a:lstStyle/>
                    <a:p>
                      <a:r>
                        <a:rPr lang="en-US" sz="1500" dirty="0">
                          <a:solidFill>
                            <a:schemeClr val="tx1"/>
                          </a:solidFill>
                        </a:rPr>
                        <a:t>7</a:t>
                      </a:r>
                      <a:endParaRPr lang="en-US" sz="1500" dirty="0">
                        <a:solidFill>
                          <a:schemeClr val="tx1"/>
                        </a:solidFill>
                        <a:latin typeface="+mj-lt"/>
                      </a:endParaRPr>
                    </a:p>
                  </a:txBody>
                  <a:tcPr/>
                </a:tc>
                <a:tc>
                  <a:txBody>
                    <a:bodyPr/>
                    <a:lstStyle/>
                    <a:p>
                      <a:r>
                        <a:rPr lang="en-US" sz="1400" b="0" kern="1200" dirty="0">
                          <a:solidFill>
                            <a:schemeClr val="dk1"/>
                          </a:solidFill>
                          <a:effectLst/>
                          <a:latin typeface="+mj-lt"/>
                        </a:rPr>
                        <a:t>Chieh-Ling, Huang</a:t>
                      </a:r>
                    </a:p>
                    <a:p>
                      <a:r>
                        <a:rPr lang="en-US" sz="1400" b="0" kern="1200" dirty="0">
                          <a:solidFill>
                            <a:schemeClr val="dk1"/>
                          </a:solidFill>
                          <a:effectLst/>
                          <a:latin typeface="+mj-lt"/>
                        </a:rPr>
                        <a:t>Heng-Ning, Ma</a:t>
                      </a:r>
                      <a:endParaRPr lang="en-US" sz="1400" b="0" dirty="0">
                        <a:solidFill>
                          <a:schemeClr val="tx1"/>
                        </a:solidFill>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kern="1200" dirty="0">
                          <a:solidFill>
                            <a:schemeClr val="dk1"/>
                          </a:solidFill>
                          <a:effectLst/>
                          <a:latin typeface="+mj-lt"/>
                        </a:rPr>
                        <a:t>A Moving Object Detection Algorithm for identity card detection.</a:t>
                      </a:r>
                      <a:endParaRPr lang="en-US" sz="1500" kern="1200" dirty="0">
                        <a:solidFill>
                          <a:schemeClr val="tx1"/>
                        </a:solidFill>
                        <a:latin typeface="+mj-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kern="1200" dirty="0">
                          <a:solidFill>
                            <a:schemeClr val="dk1"/>
                          </a:solidFill>
                          <a:effectLst/>
                          <a:latin typeface="+mj-lt"/>
                        </a:rPr>
                        <a:t>Object Detection Algorithm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500" b="0" kern="1200" dirty="0">
                          <a:solidFill>
                            <a:schemeClr val="dk1"/>
                          </a:solidFill>
                          <a:effectLst/>
                          <a:latin typeface="+mj-lt"/>
                        </a:rPr>
                        <a:t>Faster R-CNN</a:t>
                      </a:r>
                    </a:p>
                    <a:p>
                      <a:endParaRPr lang="en-US" sz="1500" kern="1200" dirty="0">
                        <a:solidFill>
                          <a:schemeClr val="dk1"/>
                        </a:solidFill>
                        <a:effectLst/>
                        <a:latin typeface="+mj-lt"/>
                        <a:ea typeface="+mn-ea"/>
                        <a:cs typeface="+mn-cs"/>
                      </a:endParaRPr>
                    </a:p>
                  </a:txBody>
                  <a:tcPr/>
                </a:tc>
                <a:tc>
                  <a:txBody>
                    <a:bodyPr/>
                    <a:lstStyle/>
                    <a:p>
                      <a:pPr marL="0" marR="0" algn="ctr">
                        <a:spcBef>
                          <a:spcPts val="0"/>
                        </a:spcBef>
                        <a:spcAft>
                          <a:spcPts val="1200"/>
                        </a:spcAft>
                      </a:pPr>
                      <a:r>
                        <a:rPr lang="en-US" sz="1500" kern="1200" dirty="0">
                          <a:solidFill>
                            <a:schemeClr val="dk1"/>
                          </a:solidFill>
                          <a:effectLst/>
                          <a:latin typeface="+mj-lt"/>
                        </a:rPr>
                        <a:t>2015</a:t>
                      </a:r>
                      <a:endParaRPr lang="en-US" sz="1500" dirty="0">
                        <a:effectLst/>
                        <a:latin typeface="+mj-lt"/>
                        <a:ea typeface="Times New Roman" panose="02020603050405020304" pitchFamily="18" charset="0"/>
                        <a:cs typeface="Times New Roman" panose="02020603050405020304" pitchFamily="18" charset="0"/>
                      </a:endParaRPr>
                    </a:p>
                  </a:txBody>
                  <a:tcPr marL="68580" marR="68580" marT="0" marB="0"/>
                </a:tc>
                <a:tc>
                  <a:txBody>
                    <a:bodyPr/>
                    <a:lstStyle/>
                    <a:p>
                      <a:pPr rtl="0"/>
                      <a:r>
                        <a:rPr lang="en-US" sz="1500" b="0" u="none" strike="noStrike" kern="1200" dirty="0">
                          <a:solidFill>
                            <a:schemeClr val="dk1"/>
                          </a:solidFill>
                          <a:effectLst/>
                          <a:latin typeface="+mj-lt"/>
                        </a:rPr>
                        <a:t>The experiment is repeated more than 5 times to produce an average result</a:t>
                      </a:r>
                      <a:endParaRPr lang="en-US" sz="1500" b="0" dirty="0">
                        <a:effectLst/>
                        <a:latin typeface="+mj-lt"/>
                      </a:endParaRPr>
                    </a:p>
                  </a:txBody>
                  <a:tcPr/>
                </a:tc>
                <a:extLst>
                  <a:ext uri="{0D108BD9-81ED-4DB2-BD59-A6C34878D82A}">
                    <a16:rowId xmlns:a16="http://schemas.microsoft.com/office/drawing/2014/main" val="1600333153"/>
                  </a:ext>
                </a:extLst>
              </a:tr>
              <a:tr h="1207332">
                <a:tc>
                  <a:txBody>
                    <a:bodyPr/>
                    <a:lstStyle/>
                    <a:p>
                      <a:pPr fontAlgn="ctr"/>
                      <a:r>
                        <a:rPr lang="en-US" sz="1800" kern="1200" dirty="0">
                          <a:solidFill>
                            <a:schemeClr val="dk1"/>
                          </a:solidFill>
                          <a:effectLst/>
                        </a:rPr>
                        <a:t>8</a:t>
                      </a:r>
                      <a:endParaRPr lang="en-US" sz="1800" kern="1200" dirty="0">
                        <a:solidFill>
                          <a:schemeClr val="dk1"/>
                        </a:solidFill>
                        <a:effectLst/>
                        <a:latin typeface="+mj-lt"/>
                        <a:ea typeface="+mn-ea"/>
                        <a:cs typeface="+mn-cs"/>
                      </a:endParaRPr>
                    </a:p>
                  </a:txBody>
                  <a:tcPr/>
                </a:tc>
                <a:tc>
                  <a:txBody>
                    <a:bodyPr/>
                    <a:lstStyle/>
                    <a:p>
                      <a:pPr fontAlgn="ctr"/>
                      <a:r>
                        <a:rPr lang="en-US" sz="1400" b="0" kern="1200" dirty="0">
                          <a:solidFill>
                            <a:schemeClr val="dk1"/>
                          </a:solidFill>
                          <a:effectLst/>
                          <a:latin typeface="+mj-lt"/>
                        </a:rPr>
                        <a:t>Jian Gong Fuqiang Liu</a:t>
                      </a:r>
                    </a:p>
                    <a:p>
                      <a:pPr fontAlgn="ctr"/>
                      <a:r>
                        <a:rPr lang="en-US" sz="1400" b="0" kern="1200" dirty="0">
                          <a:solidFill>
                            <a:schemeClr val="dk1"/>
                          </a:solidFill>
                          <a:effectLst/>
                          <a:latin typeface="+mj-lt"/>
                        </a:rPr>
                        <a:t>Chunlin Song</a:t>
                      </a:r>
                      <a:endParaRPr lang="en-US" sz="1400" b="0" kern="1200" dirty="0">
                        <a:solidFill>
                          <a:schemeClr val="dk1"/>
                        </a:solidFill>
                        <a:effectLst/>
                        <a:latin typeface="+mj-lt"/>
                        <a:ea typeface="+mn-ea"/>
                        <a:cs typeface="+mn-cs"/>
                      </a:endParaRPr>
                    </a:p>
                  </a:txBody>
                  <a:tcPr/>
                </a:tc>
                <a:tc>
                  <a:txBody>
                    <a:bodyPr/>
                    <a:lstStyle/>
                    <a:p>
                      <a:r>
                        <a:rPr lang="en-US" sz="1500" b="0" kern="1200" dirty="0">
                          <a:solidFill>
                            <a:schemeClr val="dk1"/>
                          </a:solidFill>
                          <a:effectLst/>
                          <a:latin typeface="+mj-lt"/>
                        </a:rPr>
                        <a:t>Moving object detection Algorithm Based on the Motion Vector</a:t>
                      </a:r>
                      <a:endParaRPr lang="en-US" sz="1500" b="0" kern="1200" dirty="0">
                        <a:solidFill>
                          <a:schemeClr val="dk1"/>
                        </a:solidFill>
                        <a:effectLst/>
                        <a:latin typeface="+mj-lt"/>
                        <a:ea typeface="+mn-ea"/>
                        <a:cs typeface="+mn-cs"/>
                      </a:endParaRPr>
                    </a:p>
                  </a:txBody>
                  <a:tcPr/>
                </a:tc>
                <a:tc>
                  <a:txBody>
                    <a:bodyPr/>
                    <a:lstStyle/>
                    <a:p>
                      <a:r>
                        <a:rPr lang="en-US" sz="1500" kern="1200" dirty="0">
                          <a:solidFill>
                            <a:schemeClr val="dk1"/>
                          </a:solidFill>
                          <a:effectLst/>
                          <a:latin typeface="+mj-lt"/>
                        </a:rPr>
                        <a:t>Faster R-CNN</a:t>
                      </a:r>
                    </a:p>
                    <a:p>
                      <a:r>
                        <a:rPr lang="en-US" sz="1500" kern="1200" dirty="0">
                          <a:solidFill>
                            <a:schemeClr val="dk1"/>
                          </a:solidFill>
                          <a:effectLst/>
                          <a:latin typeface="+mj-lt"/>
                        </a:rPr>
                        <a:t>Fast R-CNN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500" kern="1200" dirty="0">
                          <a:solidFill>
                            <a:schemeClr val="dk1"/>
                          </a:solidFill>
                          <a:effectLst/>
                          <a:latin typeface="+mj-lt"/>
                        </a:rPr>
                        <a:t>Optical Flow Method </a:t>
                      </a:r>
                      <a:r>
                        <a:rPr lang="en-US" sz="1500" b="0" u="none" strike="noStrike" kern="1200" dirty="0">
                          <a:solidFill>
                            <a:schemeClr val="dk1"/>
                          </a:solidFill>
                          <a:effectLst/>
                          <a:latin typeface="+mj-lt"/>
                        </a:rPr>
                        <a:t>architecture method used in this paper</a:t>
                      </a:r>
                      <a:endParaRPr lang="en-US" sz="1500" kern="1200" dirty="0">
                        <a:solidFill>
                          <a:schemeClr val="dk1"/>
                        </a:solidFill>
                        <a:effectLst/>
                        <a:latin typeface="+mj-lt"/>
                        <a:ea typeface="+mn-ea"/>
                        <a:cs typeface="+mn-cs"/>
                      </a:endParaRPr>
                    </a:p>
                  </a:txBody>
                  <a:tcPr/>
                </a:tc>
                <a:tc>
                  <a:txBody>
                    <a:bodyPr/>
                    <a:lstStyle/>
                    <a:p>
                      <a:pPr algn="ctr"/>
                      <a:r>
                        <a:rPr lang="en-US" sz="1500" kern="1200" dirty="0">
                          <a:solidFill>
                            <a:schemeClr val="dk1"/>
                          </a:solidFill>
                          <a:effectLst/>
                          <a:latin typeface="+mj-lt"/>
                        </a:rPr>
                        <a:t>2020</a:t>
                      </a:r>
                      <a:endParaRPr lang="en-US" sz="1500" dirty="0">
                        <a:latin typeface="+mj-lt"/>
                      </a:endParaRPr>
                    </a:p>
                  </a:txBody>
                  <a:tcPr/>
                </a:tc>
                <a:tc>
                  <a:txBody>
                    <a:bodyPr/>
                    <a:lstStyle/>
                    <a:p>
                      <a:pPr rtl="0"/>
                      <a:r>
                        <a:rPr lang="en-US" sz="1500" b="0" u="none" strike="noStrike" kern="1200" dirty="0">
                          <a:solidFill>
                            <a:schemeClr val="dk1"/>
                          </a:solidFill>
                          <a:effectLst/>
                          <a:latin typeface="+mj-lt"/>
                        </a:rPr>
                        <a:t>Overall accuracy found: 68.3%</a:t>
                      </a:r>
                      <a:endParaRPr lang="en-US" sz="1500" b="0" dirty="0">
                        <a:effectLst/>
                        <a:latin typeface="+mj-lt"/>
                      </a:endParaRPr>
                    </a:p>
                    <a:p>
                      <a:br>
                        <a:rPr lang="en-US" sz="1500" dirty="0">
                          <a:latin typeface="+mj-lt"/>
                        </a:rPr>
                      </a:br>
                      <a:endParaRPr lang="en-US" sz="1500" b="0" dirty="0">
                        <a:effectLst/>
                        <a:latin typeface="+mj-lt"/>
                      </a:endParaRPr>
                    </a:p>
                  </a:txBody>
                  <a:tcPr/>
                </a:tc>
                <a:extLst>
                  <a:ext uri="{0D108BD9-81ED-4DB2-BD59-A6C34878D82A}">
                    <a16:rowId xmlns:a16="http://schemas.microsoft.com/office/drawing/2014/main" val="4242883146"/>
                  </a:ext>
                </a:extLst>
              </a:tr>
              <a:tr h="760172">
                <a:tc>
                  <a:txBody>
                    <a:bodyPr/>
                    <a:lstStyle/>
                    <a:p>
                      <a:r>
                        <a:rPr lang="en-US" sz="1500" b="0" u="none" strike="noStrike" kern="1200" dirty="0">
                          <a:solidFill>
                            <a:schemeClr val="dk1"/>
                          </a:solidFill>
                          <a:effectLst/>
                        </a:rPr>
                        <a:t>9</a:t>
                      </a:r>
                      <a:endParaRPr lang="en-US" sz="1500" dirty="0">
                        <a:latin typeface="+mj-lt"/>
                      </a:endParaRPr>
                    </a:p>
                  </a:txBody>
                  <a:tcPr/>
                </a:tc>
                <a:tc>
                  <a:txBody>
                    <a:bodyPr/>
                    <a:lstStyle/>
                    <a:p>
                      <a:r>
                        <a:rPr lang="en-US" sz="1400" b="0" u="none" strike="noStrike" kern="1200" dirty="0">
                          <a:solidFill>
                            <a:schemeClr val="dk1"/>
                          </a:solidFill>
                          <a:effectLst/>
                          <a:latin typeface="+mj-lt"/>
                        </a:rPr>
                        <a:t>Jianlong Fu, Heliang Zheng, Tao Mei</a:t>
                      </a:r>
                      <a:endParaRPr lang="en-US" sz="1400" b="0" dirty="0">
                        <a:latin typeface="+mj-lt"/>
                      </a:endParaRPr>
                    </a:p>
                  </a:txBody>
                  <a:tcPr/>
                </a:tc>
                <a:tc>
                  <a:txBody>
                    <a:bodyPr/>
                    <a:lstStyle/>
                    <a:p>
                      <a:pPr rtl="0"/>
                      <a:r>
                        <a:rPr lang="en-US" sz="1500" b="0" u="none" strike="noStrike" kern="1200" dirty="0">
                          <a:solidFill>
                            <a:schemeClr val="dk1"/>
                          </a:solidFill>
                          <a:effectLst/>
                          <a:latin typeface="+mj-lt"/>
                        </a:rPr>
                        <a:t>A Large-Scale Car Dataset for image Categorization and Verification</a:t>
                      </a:r>
                      <a:endParaRPr lang="en-US" sz="1500" b="0" dirty="0">
                        <a:effectLst/>
                        <a:latin typeface="+mj-lt"/>
                      </a:endParaRPr>
                    </a:p>
                  </a:txBody>
                  <a:tcPr/>
                </a:tc>
                <a:tc>
                  <a:txBody>
                    <a:bodyPr/>
                    <a:lstStyle/>
                    <a:p>
                      <a:pPr rtl="0"/>
                      <a:r>
                        <a:rPr lang="en-US" sz="1500" b="0" u="none" strike="noStrike" kern="1200" dirty="0">
                          <a:solidFill>
                            <a:schemeClr val="dk1"/>
                          </a:solidFill>
                          <a:effectLst/>
                          <a:latin typeface="+mj-lt"/>
                        </a:rPr>
                        <a:t>Recurrent Attention Convolutional Neural Network (RA-CNN)</a:t>
                      </a:r>
                      <a:endParaRPr lang="en-US" sz="1500" b="0" dirty="0">
                        <a:effectLst/>
                        <a:latin typeface="+mj-lt"/>
                      </a:endParaRPr>
                    </a:p>
                  </a:txBody>
                  <a:tcPr/>
                </a:tc>
                <a:tc>
                  <a:txBody>
                    <a:bodyPr/>
                    <a:lstStyle/>
                    <a:p>
                      <a:pPr algn="ctr"/>
                      <a:r>
                        <a:rPr lang="en-US" sz="1500" b="0" u="none" strike="noStrike" kern="1200" dirty="0">
                          <a:solidFill>
                            <a:schemeClr val="dk1"/>
                          </a:solidFill>
                          <a:effectLst/>
                          <a:latin typeface="+mj-lt"/>
                        </a:rPr>
                        <a:t>2015</a:t>
                      </a:r>
                      <a:endParaRPr lang="en-US" sz="1500" dirty="0">
                        <a:latin typeface="+mj-lt"/>
                      </a:endParaRPr>
                    </a:p>
                  </a:txBody>
                  <a:tcPr/>
                </a:tc>
                <a:tc>
                  <a:txBody>
                    <a:bodyPr/>
                    <a:lstStyle/>
                    <a:p>
                      <a:pPr rtl="0"/>
                      <a:r>
                        <a:rPr lang="en-US" sz="1500" b="0" u="none" strike="noStrike" kern="1200" dirty="0">
                          <a:solidFill>
                            <a:schemeClr val="dk1"/>
                          </a:solidFill>
                          <a:effectLst/>
                          <a:latin typeface="+mj-lt"/>
                        </a:rPr>
                        <a:t>Accuracy level not found</a:t>
                      </a:r>
                      <a:endParaRPr lang="en-US" sz="1500" b="0" dirty="0">
                        <a:effectLst/>
                        <a:latin typeface="+mj-lt"/>
                      </a:endParaRPr>
                    </a:p>
                  </a:txBody>
                  <a:tcPr/>
                </a:tc>
                <a:extLst>
                  <a:ext uri="{0D108BD9-81ED-4DB2-BD59-A6C34878D82A}">
                    <a16:rowId xmlns:a16="http://schemas.microsoft.com/office/drawing/2014/main" val="1163237156"/>
                  </a:ext>
                </a:extLst>
              </a:tr>
              <a:tr h="1227843">
                <a:tc>
                  <a:txBody>
                    <a:bodyPr/>
                    <a:lstStyle/>
                    <a:p>
                      <a:r>
                        <a:rPr lang="en-US" sz="1600" b="0" kern="1200" dirty="0">
                          <a:solidFill>
                            <a:schemeClr val="dk1"/>
                          </a:solidFill>
                          <a:effectLst/>
                        </a:rPr>
                        <a:t>10</a:t>
                      </a:r>
                      <a:endParaRPr lang="en-US" sz="1600" b="0" dirty="0">
                        <a:latin typeface="+mj-lt"/>
                      </a:endParaRPr>
                    </a:p>
                  </a:txBody>
                  <a:tcPr/>
                </a:tc>
                <a:tc>
                  <a:txBody>
                    <a:bodyPr/>
                    <a:lstStyle/>
                    <a:p>
                      <a:r>
                        <a:rPr lang="en-US" sz="1400" b="0" kern="1200" dirty="0">
                          <a:solidFill>
                            <a:schemeClr val="dk1"/>
                          </a:solidFill>
                          <a:effectLst/>
                          <a:latin typeface="+mj-lt"/>
                        </a:rPr>
                        <a:t>Xuewen Chen, </a:t>
                      </a:r>
                    </a:p>
                    <a:p>
                      <a:r>
                        <a:rPr lang="en-US" sz="1400" b="0" kern="1200" dirty="0">
                          <a:solidFill>
                            <a:schemeClr val="dk1"/>
                          </a:solidFill>
                          <a:effectLst/>
                          <a:latin typeface="+mj-lt"/>
                        </a:rPr>
                        <a:t>Huaqing Chen, and </a:t>
                      </a:r>
                    </a:p>
                    <a:p>
                      <a:r>
                        <a:rPr lang="en-US" sz="1400" b="0" kern="1200" dirty="0">
                          <a:solidFill>
                            <a:schemeClr val="dk1"/>
                          </a:solidFill>
                          <a:effectLst/>
                          <a:latin typeface="+mj-lt"/>
                        </a:rPr>
                        <a:t>Huan Xu</a:t>
                      </a:r>
                      <a:endParaRPr lang="en-US" sz="1400" b="0" dirty="0">
                        <a:latin typeface="+mj-lt"/>
                      </a:endParaRPr>
                    </a:p>
                  </a:txBody>
                  <a:tcPr/>
                </a:tc>
                <a:tc>
                  <a:txBody>
                    <a:bodyPr/>
                    <a:lstStyle/>
                    <a:p>
                      <a:r>
                        <a:rPr lang="en-US" sz="1500" b="0" kern="1200" dirty="0">
                          <a:solidFill>
                            <a:schemeClr val="dk1"/>
                          </a:solidFill>
                          <a:effectLst/>
                          <a:latin typeface="+mj-lt"/>
                        </a:rPr>
                        <a:t>Identity card Based on Multifeatured Extraction and Recognition Adopting RBF Neural Network on ADAS System</a:t>
                      </a:r>
                      <a:endParaRPr lang="en-US" sz="1500" b="0" kern="1200" dirty="0">
                        <a:solidFill>
                          <a:schemeClr val="dk1"/>
                        </a:solidFill>
                        <a:effectLst/>
                        <a:latin typeface="+mj-lt"/>
                        <a:ea typeface="+mn-ea"/>
                        <a:cs typeface="+mn-cs"/>
                      </a:endParaRPr>
                    </a:p>
                  </a:txBody>
                  <a:tcPr/>
                </a:tc>
                <a:tc>
                  <a:txBody>
                    <a:bodyPr/>
                    <a:lstStyle/>
                    <a:p>
                      <a:r>
                        <a:rPr lang="en-US" sz="1500" b="0" kern="1200" dirty="0">
                          <a:solidFill>
                            <a:schemeClr val="dk1"/>
                          </a:solidFill>
                          <a:effectLst/>
                          <a:latin typeface="+mj-lt"/>
                        </a:rPr>
                        <a:t>Multifeatured Extraction and Recognition Adopting RBF Neural Network on ADAS  System</a:t>
                      </a:r>
                      <a:endParaRPr lang="en-US" sz="1500" dirty="0">
                        <a:latin typeface="+mj-lt"/>
                      </a:endParaRPr>
                    </a:p>
                  </a:txBody>
                  <a:tcPr/>
                </a:tc>
                <a:tc>
                  <a:txBody>
                    <a:bodyPr/>
                    <a:lstStyle/>
                    <a:p>
                      <a:pPr algn="ctr"/>
                      <a:r>
                        <a:rPr lang="en-US" sz="1500" kern="1200" dirty="0">
                          <a:solidFill>
                            <a:schemeClr val="dk1"/>
                          </a:solidFill>
                          <a:effectLst/>
                          <a:latin typeface="+mj-lt"/>
                        </a:rPr>
                        <a:t>2020</a:t>
                      </a:r>
                      <a:endParaRPr lang="en-US" sz="1500" dirty="0">
                        <a:latin typeface="+mj-lt"/>
                      </a:endParaRPr>
                    </a:p>
                  </a:txBody>
                  <a:tcPr/>
                </a:tc>
                <a:tc>
                  <a:txBody>
                    <a:bodyPr/>
                    <a:lstStyle/>
                    <a:p>
                      <a:pPr rtl="0"/>
                      <a:r>
                        <a:rPr lang="en-US" sz="1500" b="0" u="none" strike="noStrike" kern="1200" dirty="0">
                          <a:solidFill>
                            <a:schemeClr val="dk1"/>
                          </a:solidFill>
                          <a:effectLst/>
                          <a:latin typeface="+mj-lt"/>
                        </a:rPr>
                        <a:t>Low Accuracy found in CNN: 76.6%</a:t>
                      </a:r>
                      <a:endParaRPr lang="en-US" sz="1500" b="0" dirty="0">
                        <a:effectLst/>
                        <a:latin typeface="+mj-lt"/>
                      </a:endParaRPr>
                    </a:p>
                  </a:txBody>
                  <a:tcPr/>
                </a:tc>
                <a:extLst>
                  <a:ext uri="{0D108BD9-81ED-4DB2-BD59-A6C34878D82A}">
                    <a16:rowId xmlns:a16="http://schemas.microsoft.com/office/drawing/2014/main" val="1052720503"/>
                  </a:ext>
                </a:extLst>
              </a:tr>
            </a:tbl>
          </a:graphicData>
        </a:graphic>
      </p:graphicFrame>
      <p:sp>
        <p:nvSpPr>
          <p:cNvPr id="8" name="Rectangle: Rounded Corners 7">
            <a:extLst>
              <a:ext uri="{FF2B5EF4-FFF2-40B4-BE49-F238E27FC236}">
                <a16:creationId xmlns:a16="http://schemas.microsoft.com/office/drawing/2014/main" id="{173DE7A9-FAE1-4B98-8F5F-18F967F57944}"/>
              </a:ext>
            </a:extLst>
          </p:cNvPr>
          <p:cNvSpPr/>
          <p:nvPr/>
        </p:nvSpPr>
        <p:spPr>
          <a:xfrm>
            <a:off x="10102236" y="46037"/>
            <a:ext cx="1402080" cy="551435"/>
          </a:xfrm>
          <a:prstGeom prst="roundRect">
            <a:avLst/>
          </a:prstGeom>
          <a:solidFill>
            <a:srgbClr val="009999"/>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rPr>
              <a:t>PLAN</a:t>
            </a:r>
          </a:p>
        </p:txBody>
      </p:sp>
      <p:sp>
        <p:nvSpPr>
          <p:cNvPr id="11" name="Flowchart: Connector 10">
            <a:extLst>
              <a:ext uri="{FF2B5EF4-FFF2-40B4-BE49-F238E27FC236}">
                <a16:creationId xmlns:a16="http://schemas.microsoft.com/office/drawing/2014/main" id="{EB3F6E27-FEBE-4A6B-9130-F0871BD10B17}"/>
              </a:ext>
            </a:extLst>
          </p:cNvPr>
          <p:cNvSpPr/>
          <p:nvPr/>
        </p:nvSpPr>
        <p:spPr>
          <a:xfrm>
            <a:off x="10555102" y="458097"/>
            <a:ext cx="570555" cy="570555"/>
          </a:xfrm>
          <a:prstGeom prst="flowChartConnector">
            <a:avLst/>
          </a:prstGeom>
          <a:solidFill>
            <a:srgbClr val="009999"/>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3</a:t>
            </a:r>
          </a:p>
        </p:txBody>
      </p:sp>
    </p:spTree>
    <p:extLst>
      <p:ext uri="{BB962C8B-B14F-4D97-AF65-F5344CB8AC3E}">
        <p14:creationId xmlns:p14="http://schemas.microsoft.com/office/powerpoint/2010/main" val="3361129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A461CF-46A8-452A-99D8-82554EA6EB7D}"/>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40CBF4BB-98D9-436C-B4AA-FAD6E7C29991}"/>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4" name="TextBox 3">
            <a:extLst>
              <a:ext uri="{FF2B5EF4-FFF2-40B4-BE49-F238E27FC236}">
                <a16:creationId xmlns:a16="http://schemas.microsoft.com/office/drawing/2014/main" id="{22F20E59-CC0B-4516-BF55-85D71E5C9C82}"/>
              </a:ext>
            </a:extLst>
          </p:cNvPr>
          <p:cNvSpPr txBox="1"/>
          <p:nvPr/>
        </p:nvSpPr>
        <p:spPr>
          <a:xfrm>
            <a:off x="72453" y="403709"/>
            <a:ext cx="2507530" cy="646331"/>
          </a:xfrm>
          <a:prstGeom prst="rect">
            <a:avLst/>
          </a:prstGeom>
          <a:noFill/>
        </p:spPr>
        <p:txBody>
          <a:bodyPr wrap="square" rtlCol="0">
            <a:spAutoFit/>
          </a:bodyPr>
          <a:lstStyle/>
          <a:p>
            <a:pPr algn="ctr"/>
            <a:r>
              <a:rPr lang="en-US" sz="3600" b="1" i="0" u="none" strike="noStrike" dirty="0">
                <a:solidFill>
                  <a:srgbClr val="0070C0"/>
                </a:solidFill>
                <a:effectLst/>
                <a:latin typeface="Twentieth Century"/>
              </a:rPr>
              <a:t>Scope</a:t>
            </a:r>
            <a:endParaRPr lang="en-US" sz="3600" dirty="0">
              <a:solidFill>
                <a:srgbClr val="0070C0"/>
              </a:solidFill>
            </a:endParaRPr>
          </a:p>
        </p:txBody>
      </p:sp>
      <p:sp>
        <p:nvSpPr>
          <p:cNvPr id="7" name="TextBox 6">
            <a:extLst>
              <a:ext uri="{FF2B5EF4-FFF2-40B4-BE49-F238E27FC236}">
                <a16:creationId xmlns:a16="http://schemas.microsoft.com/office/drawing/2014/main" id="{8B9CB94F-5920-4A6B-B2D5-D0574B4796F3}"/>
              </a:ext>
            </a:extLst>
          </p:cNvPr>
          <p:cNvSpPr txBox="1"/>
          <p:nvPr/>
        </p:nvSpPr>
        <p:spPr>
          <a:xfrm>
            <a:off x="7991950" y="2752239"/>
            <a:ext cx="3866970" cy="1323439"/>
          </a:xfrm>
          <a:prstGeom prst="rect">
            <a:avLst/>
          </a:prstGeom>
          <a:noFill/>
        </p:spPr>
        <p:txBody>
          <a:bodyPr wrap="square" rtlCol="0">
            <a:spAutoFit/>
          </a:bodyPr>
          <a:lstStyle/>
          <a:p>
            <a:r>
              <a:rPr lang="en-US" sz="1600" b="0" i="0" u="none" strike="noStrike" dirty="0">
                <a:solidFill>
                  <a:schemeClr val="tx2"/>
                </a:solidFill>
                <a:effectLst/>
                <a:latin typeface="+mj-lt"/>
              </a:rPr>
              <a:t>Different level attentions focus on different characteristics of the image, which are complementary and boost the classification accuracy.</a:t>
            </a:r>
            <a:endParaRPr lang="en-US" sz="1600" dirty="0">
              <a:solidFill>
                <a:schemeClr val="tx2"/>
              </a:solidFill>
              <a:latin typeface="+mj-lt"/>
            </a:endParaRPr>
          </a:p>
        </p:txBody>
      </p:sp>
      <p:sp>
        <p:nvSpPr>
          <p:cNvPr id="21" name="TextBox 20">
            <a:extLst>
              <a:ext uri="{FF2B5EF4-FFF2-40B4-BE49-F238E27FC236}">
                <a16:creationId xmlns:a16="http://schemas.microsoft.com/office/drawing/2014/main" id="{8DD61691-53DB-4608-AEA7-40A038042B0E}"/>
              </a:ext>
            </a:extLst>
          </p:cNvPr>
          <p:cNvSpPr txBox="1"/>
          <p:nvPr/>
        </p:nvSpPr>
        <p:spPr>
          <a:xfrm>
            <a:off x="390924" y="4240845"/>
            <a:ext cx="2960440" cy="830997"/>
          </a:xfrm>
          <a:prstGeom prst="rect">
            <a:avLst/>
          </a:prstGeom>
          <a:noFill/>
        </p:spPr>
        <p:txBody>
          <a:bodyPr wrap="square" rtlCol="0">
            <a:spAutoFit/>
          </a:bodyPr>
          <a:lstStyle/>
          <a:p>
            <a:pPr algn="just" rtl="0" fontAlgn="base">
              <a:spcBef>
                <a:spcPts val="1000"/>
              </a:spcBef>
              <a:spcAft>
                <a:spcPts val="0"/>
              </a:spcAft>
            </a:pPr>
            <a:r>
              <a:rPr lang="en-US" sz="1600" b="0" i="0" u="none" strike="noStrike" dirty="0">
                <a:solidFill>
                  <a:schemeClr val="tx2"/>
                </a:solidFill>
                <a:effectLst/>
                <a:latin typeface="+mj-lt"/>
              </a:rPr>
              <a:t>The user can </a:t>
            </a:r>
            <a:r>
              <a:rPr lang="en-US" sz="1600" b="0" i="0" u="none" strike="noStrike">
                <a:solidFill>
                  <a:schemeClr val="tx2"/>
                </a:solidFill>
                <a:effectLst/>
                <a:latin typeface="+mj-lt"/>
              </a:rPr>
              <a:t>easily track </a:t>
            </a:r>
            <a:r>
              <a:rPr lang="en-US" sz="1600" b="0" i="0" u="none" strike="noStrike" dirty="0">
                <a:solidFill>
                  <a:schemeClr val="tx2"/>
                </a:solidFill>
                <a:effectLst/>
                <a:latin typeface="+mj-lt"/>
              </a:rPr>
              <a:t>diu members on different background images.</a:t>
            </a:r>
          </a:p>
        </p:txBody>
      </p:sp>
      <p:sp>
        <p:nvSpPr>
          <p:cNvPr id="23" name="TextBox 22">
            <a:extLst>
              <a:ext uri="{FF2B5EF4-FFF2-40B4-BE49-F238E27FC236}">
                <a16:creationId xmlns:a16="http://schemas.microsoft.com/office/drawing/2014/main" id="{C62E93DE-2505-4B75-BA73-4310DD9CA847}"/>
              </a:ext>
            </a:extLst>
          </p:cNvPr>
          <p:cNvSpPr txBox="1"/>
          <p:nvPr/>
        </p:nvSpPr>
        <p:spPr>
          <a:xfrm>
            <a:off x="8554267" y="5229317"/>
            <a:ext cx="3304653" cy="830997"/>
          </a:xfrm>
          <a:prstGeom prst="rect">
            <a:avLst/>
          </a:prstGeom>
          <a:noFill/>
        </p:spPr>
        <p:txBody>
          <a:bodyPr wrap="square" rtlCol="0">
            <a:spAutoFit/>
          </a:bodyPr>
          <a:lstStyle/>
          <a:p>
            <a:r>
              <a:rPr lang="en-US" sz="1600" b="0" i="0" u="none" strike="noStrike" dirty="0">
                <a:solidFill>
                  <a:schemeClr val="tx2"/>
                </a:solidFill>
                <a:effectLst/>
                <a:latin typeface="+mj-lt"/>
              </a:rPr>
              <a:t>It can play very important role in identifying diu students, and teachers.</a:t>
            </a:r>
            <a:endParaRPr lang="en-US" sz="1600" dirty="0">
              <a:solidFill>
                <a:schemeClr val="tx2"/>
              </a:solidFill>
              <a:latin typeface="+mj-lt"/>
            </a:endParaRPr>
          </a:p>
        </p:txBody>
      </p:sp>
      <p:sp>
        <p:nvSpPr>
          <p:cNvPr id="28" name="TextBox 27">
            <a:extLst>
              <a:ext uri="{FF2B5EF4-FFF2-40B4-BE49-F238E27FC236}">
                <a16:creationId xmlns:a16="http://schemas.microsoft.com/office/drawing/2014/main" id="{378B6890-A55B-4B39-AC39-DB014A4477EC}"/>
              </a:ext>
            </a:extLst>
          </p:cNvPr>
          <p:cNvSpPr txBox="1"/>
          <p:nvPr/>
        </p:nvSpPr>
        <p:spPr>
          <a:xfrm>
            <a:off x="556123" y="1773451"/>
            <a:ext cx="3146331" cy="1323439"/>
          </a:xfrm>
          <a:prstGeom prst="rect">
            <a:avLst/>
          </a:prstGeom>
          <a:noFill/>
        </p:spPr>
        <p:txBody>
          <a:bodyPr wrap="square" rtlCol="0">
            <a:spAutoFit/>
          </a:bodyPr>
          <a:lstStyle/>
          <a:p>
            <a:r>
              <a:rPr lang="en-US" sz="1600" i="0" dirty="0">
                <a:solidFill>
                  <a:schemeClr val="tx2"/>
                </a:solidFill>
                <a:effectLst/>
                <a:latin typeface="+mj-lt"/>
              </a:rPr>
              <a:t>Dual priorities: object classification and localization. The first major complication of object detection is its added goal.</a:t>
            </a:r>
            <a:endParaRPr lang="en-US" sz="1600" dirty="0">
              <a:solidFill>
                <a:schemeClr val="tx2"/>
              </a:solidFill>
              <a:latin typeface="+mj-lt"/>
            </a:endParaRPr>
          </a:p>
        </p:txBody>
      </p:sp>
      <p:cxnSp>
        <p:nvCxnSpPr>
          <p:cNvPr id="9" name="Straight Arrow Connector 8">
            <a:extLst>
              <a:ext uri="{FF2B5EF4-FFF2-40B4-BE49-F238E27FC236}">
                <a16:creationId xmlns:a16="http://schemas.microsoft.com/office/drawing/2014/main" id="{4BF00389-B0A2-4BA2-AD74-9EF988E70A68}"/>
              </a:ext>
            </a:extLst>
          </p:cNvPr>
          <p:cNvCxnSpPr>
            <a:cxnSpLocks/>
            <a:stCxn id="41" idx="2"/>
          </p:cNvCxnSpPr>
          <p:nvPr/>
        </p:nvCxnSpPr>
        <p:spPr>
          <a:xfrm flipH="1">
            <a:off x="3576931" y="1745031"/>
            <a:ext cx="739794" cy="671221"/>
          </a:xfrm>
          <a:prstGeom prst="straightConnector1">
            <a:avLst/>
          </a:prstGeom>
          <a:ln>
            <a:solidFill>
              <a:srgbClr val="009999"/>
            </a:solidFill>
            <a:tailEnd type="triangle"/>
          </a:ln>
        </p:spPr>
        <p:style>
          <a:lnRef idx="2">
            <a:schemeClr val="accent6"/>
          </a:lnRef>
          <a:fillRef idx="0">
            <a:schemeClr val="accent6"/>
          </a:fillRef>
          <a:effectRef idx="1">
            <a:schemeClr val="accent6"/>
          </a:effectRef>
          <a:fontRef idx="minor">
            <a:schemeClr val="tx1"/>
          </a:fontRef>
        </p:style>
      </p:cxnSp>
      <p:sp>
        <p:nvSpPr>
          <p:cNvPr id="39" name="Flowchart: Manual Input 38">
            <a:extLst>
              <a:ext uri="{FF2B5EF4-FFF2-40B4-BE49-F238E27FC236}">
                <a16:creationId xmlns:a16="http://schemas.microsoft.com/office/drawing/2014/main" id="{FF846912-F191-46D0-806A-24531B637DD8}"/>
              </a:ext>
            </a:extLst>
          </p:cNvPr>
          <p:cNvSpPr/>
          <p:nvPr/>
        </p:nvSpPr>
        <p:spPr>
          <a:xfrm rot="11237567">
            <a:off x="4665604" y="1382220"/>
            <a:ext cx="2269451" cy="704367"/>
          </a:xfrm>
          <a:prstGeom prst="flowChartManualInput">
            <a:avLst/>
          </a:prstGeom>
          <a:solidFill>
            <a:schemeClr val="bg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lowchart: Manual Input 39">
            <a:extLst>
              <a:ext uri="{FF2B5EF4-FFF2-40B4-BE49-F238E27FC236}">
                <a16:creationId xmlns:a16="http://schemas.microsoft.com/office/drawing/2014/main" id="{7F55D5DF-137C-4108-880D-F33ED0FB5370}"/>
              </a:ext>
            </a:extLst>
          </p:cNvPr>
          <p:cNvSpPr/>
          <p:nvPr/>
        </p:nvSpPr>
        <p:spPr>
          <a:xfrm rot="10800000">
            <a:off x="4670120" y="1421267"/>
            <a:ext cx="2269451" cy="704367"/>
          </a:xfrm>
          <a:prstGeom prst="flowChartManualInput">
            <a:avLst/>
          </a:prstGeom>
          <a:solidFill>
            <a:srgbClr val="009999"/>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lowchart: Connector 40">
            <a:extLst>
              <a:ext uri="{FF2B5EF4-FFF2-40B4-BE49-F238E27FC236}">
                <a16:creationId xmlns:a16="http://schemas.microsoft.com/office/drawing/2014/main" id="{B67858AF-DDE8-4CA3-98F4-2B4C22E166EC}"/>
              </a:ext>
            </a:extLst>
          </p:cNvPr>
          <p:cNvSpPr/>
          <p:nvPr/>
        </p:nvSpPr>
        <p:spPr>
          <a:xfrm>
            <a:off x="4316725" y="1482833"/>
            <a:ext cx="524396" cy="524396"/>
          </a:xfrm>
          <a:prstGeom prst="flowChartConnector">
            <a:avLst/>
          </a:prstGeom>
          <a:solidFill>
            <a:srgbClr val="009999"/>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1</a:t>
            </a:r>
          </a:p>
        </p:txBody>
      </p:sp>
      <p:sp>
        <p:nvSpPr>
          <p:cNvPr id="45" name="Flowchart: Manual Input 44">
            <a:extLst>
              <a:ext uri="{FF2B5EF4-FFF2-40B4-BE49-F238E27FC236}">
                <a16:creationId xmlns:a16="http://schemas.microsoft.com/office/drawing/2014/main" id="{DFDEDBCB-2965-4C7C-B9AB-16436F330326}"/>
              </a:ext>
            </a:extLst>
          </p:cNvPr>
          <p:cNvSpPr/>
          <p:nvPr/>
        </p:nvSpPr>
        <p:spPr>
          <a:xfrm>
            <a:off x="4472259" y="2636504"/>
            <a:ext cx="2269451" cy="704367"/>
          </a:xfrm>
          <a:prstGeom prst="flowChartManualInput">
            <a:avLst/>
          </a:prstGeom>
          <a:solidFill>
            <a:schemeClr val="bg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lowchart: Manual Input 45">
            <a:extLst>
              <a:ext uri="{FF2B5EF4-FFF2-40B4-BE49-F238E27FC236}">
                <a16:creationId xmlns:a16="http://schemas.microsoft.com/office/drawing/2014/main" id="{223E0AF1-A8FD-4E82-BBDC-3053625208FE}"/>
              </a:ext>
            </a:extLst>
          </p:cNvPr>
          <p:cNvSpPr/>
          <p:nvPr/>
        </p:nvSpPr>
        <p:spPr>
          <a:xfrm rot="348879">
            <a:off x="4615675" y="2685415"/>
            <a:ext cx="2230687" cy="692336"/>
          </a:xfrm>
          <a:prstGeom prst="flowChartManualInput">
            <a:avLst/>
          </a:prstGeom>
          <a:solidFill>
            <a:srgbClr val="F89A28"/>
          </a:solidFill>
          <a:ln w="38100">
            <a:solidFill>
              <a:srgbClr val="F89A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lowchart: Connector 46">
            <a:extLst>
              <a:ext uri="{FF2B5EF4-FFF2-40B4-BE49-F238E27FC236}">
                <a16:creationId xmlns:a16="http://schemas.microsoft.com/office/drawing/2014/main" id="{7AAAA660-059E-47A5-88B6-69DBC1AAF915}"/>
              </a:ext>
            </a:extLst>
          </p:cNvPr>
          <p:cNvSpPr/>
          <p:nvPr/>
        </p:nvSpPr>
        <p:spPr>
          <a:xfrm>
            <a:off x="6719273" y="2883592"/>
            <a:ext cx="515439" cy="515439"/>
          </a:xfrm>
          <a:prstGeom prst="flowChartConnector">
            <a:avLst/>
          </a:prstGeom>
          <a:solidFill>
            <a:srgbClr val="F89A28"/>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2</a:t>
            </a:r>
          </a:p>
        </p:txBody>
      </p:sp>
      <p:sp>
        <p:nvSpPr>
          <p:cNvPr id="48" name="Flowchart: Manual Input 47">
            <a:extLst>
              <a:ext uri="{FF2B5EF4-FFF2-40B4-BE49-F238E27FC236}">
                <a16:creationId xmlns:a16="http://schemas.microsoft.com/office/drawing/2014/main" id="{3C71BA46-2CF1-4E2D-B9D6-5D69B392756E}"/>
              </a:ext>
            </a:extLst>
          </p:cNvPr>
          <p:cNvSpPr/>
          <p:nvPr/>
        </p:nvSpPr>
        <p:spPr>
          <a:xfrm rot="11237567">
            <a:off x="4696615" y="3953567"/>
            <a:ext cx="2269451" cy="704367"/>
          </a:xfrm>
          <a:prstGeom prst="flowChartManualInput">
            <a:avLst/>
          </a:prstGeom>
          <a:solidFill>
            <a:schemeClr val="bg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lowchart: Manual Input 48">
            <a:extLst>
              <a:ext uri="{FF2B5EF4-FFF2-40B4-BE49-F238E27FC236}">
                <a16:creationId xmlns:a16="http://schemas.microsoft.com/office/drawing/2014/main" id="{BF23112F-7689-4A4D-8D9F-EF9EFE56AD06}"/>
              </a:ext>
            </a:extLst>
          </p:cNvPr>
          <p:cNvSpPr/>
          <p:nvPr/>
        </p:nvSpPr>
        <p:spPr>
          <a:xfrm rot="10800000">
            <a:off x="4701131" y="3992614"/>
            <a:ext cx="2269451" cy="704367"/>
          </a:xfrm>
          <a:prstGeom prst="flowChartManualInput">
            <a:avLst/>
          </a:prstGeom>
          <a:solidFill>
            <a:srgbClr val="009999"/>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lowchart: Connector 49">
            <a:extLst>
              <a:ext uri="{FF2B5EF4-FFF2-40B4-BE49-F238E27FC236}">
                <a16:creationId xmlns:a16="http://schemas.microsoft.com/office/drawing/2014/main" id="{4A1313B8-C6C2-44DA-8B1F-83A15D05DE88}"/>
              </a:ext>
            </a:extLst>
          </p:cNvPr>
          <p:cNvSpPr/>
          <p:nvPr/>
        </p:nvSpPr>
        <p:spPr>
          <a:xfrm>
            <a:off x="4347736" y="4054180"/>
            <a:ext cx="524396" cy="524396"/>
          </a:xfrm>
          <a:prstGeom prst="flowChartConnector">
            <a:avLst/>
          </a:prstGeom>
          <a:solidFill>
            <a:srgbClr val="009999"/>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3</a:t>
            </a:r>
          </a:p>
        </p:txBody>
      </p:sp>
      <p:sp>
        <p:nvSpPr>
          <p:cNvPr id="51" name="Flowchart: Manual Input 50">
            <a:extLst>
              <a:ext uri="{FF2B5EF4-FFF2-40B4-BE49-F238E27FC236}">
                <a16:creationId xmlns:a16="http://schemas.microsoft.com/office/drawing/2014/main" id="{157B1862-CD1C-4692-938A-D407B81CA909}"/>
              </a:ext>
            </a:extLst>
          </p:cNvPr>
          <p:cNvSpPr/>
          <p:nvPr/>
        </p:nvSpPr>
        <p:spPr>
          <a:xfrm>
            <a:off x="4392326" y="5207851"/>
            <a:ext cx="2269451" cy="704367"/>
          </a:xfrm>
          <a:prstGeom prst="flowChartManualInput">
            <a:avLst/>
          </a:prstGeom>
          <a:solidFill>
            <a:schemeClr val="bg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lowchart: Manual Input 51">
            <a:extLst>
              <a:ext uri="{FF2B5EF4-FFF2-40B4-BE49-F238E27FC236}">
                <a16:creationId xmlns:a16="http://schemas.microsoft.com/office/drawing/2014/main" id="{F73597E6-A025-44B3-BE88-881A5C39B625}"/>
              </a:ext>
            </a:extLst>
          </p:cNvPr>
          <p:cNvSpPr/>
          <p:nvPr/>
        </p:nvSpPr>
        <p:spPr>
          <a:xfrm rot="348879">
            <a:off x="4535742" y="5256762"/>
            <a:ext cx="2230687" cy="692336"/>
          </a:xfrm>
          <a:prstGeom prst="flowChartManualInput">
            <a:avLst/>
          </a:prstGeom>
          <a:solidFill>
            <a:srgbClr val="F89A28"/>
          </a:solidFill>
          <a:ln w="38100">
            <a:solidFill>
              <a:srgbClr val="F89A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lowchart: Connector 52">
            <a:extLst>
              <a:ext uri="{FF2B5EF4-FFF2-40B4-BE49-F238E27FC236}">
                <a16:creationId xmlns:a16="http://schemas.microsoft.com/office/drawing/2014/main" id="{55D24F41-A801-4F08-8912-5D719B2DAB8F}"/>
              </a:ext>
            </a:extLst>
          </p:cNvPr>
          <p:cNvSpPr/>
          <p:nvPr/>
        </p:nvSpPr>
        <p:spPr>
          <a:xfrm>
            <a:off x="6639340" y="5454939"/>
            <a:ext cx="515439" cy="515439"/>
          </a:xfrm>
          <a:prstGeom prst="flowChartConnector">
            <a:avLst/>
          </a:prstGeom>
          <a:solidFill>
            <a:srgbClr val="F89A28"/>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4</a:t>
            </a:r>
          </a:p>
        </p:txBody>
      </p:sp>
      <p:cxnSp>
        <p:nvCxnSpPr>
          <p:cNvPr id="55" name="Straight Arrow Connector 54">
            <a:extLst>
              <a:ext uri="{FF2B5EF4-FFF2-40B4-BE49-F238E27FC236}">
                <a16:creationId xmlns:a16="http://schemas.microsoft.com/office/drawing/2014/main" id="{40A592D6-F02D-4192-9392-1D6C12D115B5}"/>
              </a:ext>
            </a:extLst>
          </p:cNvPr>
          <p:cNvCxnSpPr>
            <a:cxnSpLocks/>
            <a:stCxn id="47" idx="6"/>
            <a:endCxn id="7" idx="1"/>
          </p:cNvCxnSpPr>
          <p:nvPr/>
        </p:nvCxnSpPr>
        <p:spPr>
          <a:xfrm>
            <a:off x="7234712" y="3141312"/>
            <a:ext cx="757238" cy="272647"/>
          </a:xfrm>
          <a:prstGeom prst="straightConnector1">
            <a:avLst/>
          </a:prstGeom>
          <a:ln>
            <a:solidFill>
              <a:srgbClr val="F89A28"/>
            </a:solidFill>
            <a:tailEnd type="triangle"/>
          </a:ln>
        </p:spPr>
        <p:style>
          <a:lnRef idx="2">
            <a:schemeClr val="accent6"/>
          </a:lnRef>
          <a:fillRef idx="0">
            <a:schemeClr val="accent6"/>
          </a:fillRef>
          <a:effectRef idx="1">
            <a:schemeClr val="accent6"/>
          </a:effectRef>
          <a:fontRef idx="minor">
            <a:schemeClr val="tx1"/>
          </a:fontRef>
        </p:style>
      </p:cxnSp>
      <p:cxnSp>
        <p:nvCxnSpPr>
          <p:cNvPr id="58" name="Straight Arrow Connector 57">
            <a:extLst>
              <a:ext uri="{FF2B5EF4-FFF2-40B4-BE49-F238E27FC236}">
                <a16:creationId xmlns:a16="http://schemas.microsoft.com/office/drawing/2014/main" id="{4A815CB1-6529-4153-A321-36B0D75D060B}"/>
              </a:ext>
            </a:extLst>
          </p:cNvPr>
          <p:cNvCxnSpPr>
            <a:cxnSpLocks/>
          </p:cNvCxnSpPr>
          <p:nvPr/>
        </p:nvCxnSpPr>
        <p:spPr>
          <a:xfrm flipH="1">
            <a:off x="3357379" y="4345376"/>
            <a:ext cx="978327" cy="187857"/>
          </a:xfrm>
          <a:prstGeom prst="straightConnector1">
            <a:avLst/>
          </a:prstGeom>
          <a:ln>
            <a:solidFill>
              <a:srgbClr val="009999"/>
            </a:solidFill>
            <a:tailEnd type="triangle"/>
          </a:ln>
        </p:spPr>
        <p:style>
          <a:lnRef idx="2">
            <a:schemeClr val="accent6"/>
          </a:lnRef>
          <a:fillRef idx="0">
            <a:schemeClr val="accent6"/>
          </a:fillRef>
          <a:effectRef idx="1">
            <a:schemeClr val="accent6"/>
          </a:effectRef>
          <a:fontRef idx="minor">
            <a:schemeClr val="tx1"/>
          </a:fontRef>
        </p:style>
      </p:cxnSp>
      <p:cxnSp>
        <p:nvCxnSpPr>
          <p:cNvPr id="60" name="Straight Arrow Connector 59">
            <a:extLst>
              <a:ext uri="{FF2B5EF4-FFF2-40B4-BE49-F238E27FC236}">
                <a16:creationId xmlns:a16="http://schemas.microsoft.com/office/drawing/2014/main" id="{5054D7F3-3E02-4B0D-9AFB-1B66870EEE15}"/>
              </a:ext>
            </a:extLst>
          </p:cNvPr>
          <p:cNvCxnSpPr>
            <a:cxnSpLocks/>
            <a:stCxn id="53" idx="6"/>
            <a:endCxn id="23" idx="1"/>
          </p:cNvCxnSpPr>
          <p:nvPr/>
        </p:nvCxnSpPr>
        <p:spPr>
          <a:xfrm flipV="1">
            <a:off x="7154779" y="5644816"/>
            <a:ext cx="1399488" cy="67843"/>
          </a:xfrm>
          <a:prstGeom prst="straightConnector1">
            <a:avLst/>
          </a:prstGeom>
          <a:ln>
            <a:solidFill>
              <a:srgbClr val="F89A28"/>
            </a:solidFill>
            <a:tailEnd type="triangle"/>
          </a:ln>
        </p:spPr>
        <p:style>
          <a:lnRef idx="2">
            <a:schemeClr val="accent6"/>
          </a:lnRef>
          <a:fillRef idx="0">
            <a:schemeClr val="accent6"/>
          </a:fillRef>
          <a:effectRef idx="1">
            <a:schemeClr val="accent6"/>
          </a:effectRef>
          <a:fontRef idx="minor">
            <a:schemeClr val="tx1"/>
          </a:fontRef>
        </p:style>
      </p:cxnSp>
      <p:pic>
        <p:nvPicPr>
          <p:cNvPr id="5124" name="Picture 4" descr="Make Your Scope of Work Statements Stand Out - Solutions360">
            <a:extLst>
              <a:ext uri="{FF2B5EF4-FFF2-40B4-BE49-F238E27FC236}">
                <a16:creationId xmlns:a16="http://schemas.microsoft.com/office/drawing/2014/main" id="{7D992F5B-73A1-4326-85A3-423BE3A8BD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2361" y="677320"/>
            <a:ext cx="2766559" cy="2074919"/>
          </a:xfrm>
          <a:prstGeom prst="rect">
            <a:avLst/>
          </a:prstGeom>
          <a:noFill/>
          <a:extLst>
            <a:ext uri="{909E8E84-426E-40DD-AFC4-6F175D3DCCD1}">
              <a14:hiddenFill xmlns:a14="http://schemas.microsoft.com/office/drawing/2010/main">
                <a:solidFill>
                  <a:srgbClr val="FFFFFF"/>
                </a:solidFill>
              </a14:hiddenFill>
            </a:ext>
          </a:extLst>
        </p:spPr>
      </p:pic>
      <p:sp>
        <p:nvSpPr>
          <p:cNvPr id="65" name="Rectangle: Rounded Corners 64">
            <a:extLst>
              <a:ext uri="{FF2B5EF4-FFF2-40B4-BE49-F238E27FC236}">
                <a16:creationId xmlns:a16="http://schemas.microsoft.com/office/drawing/2014/main" id="{9E8DA499-FF4E-4402-9EE8-FED09FC4506F}"/>
              </a:ext>
            </a:extLst>
          </p:cNvPr>
          <p:cNvSpPr/>
          <p:nvPr/>
        </p:nvSpPr>
        <p:spPr>
          <a:xfrm>
            <a:off x="9986682" y="141330"/>
            <a:ext cx="1192306" cy="585544"/>
          </a:xfrm>
          <a:prstGeom prst="roundRect">
            <a:avLst/>
          </a:prstGeom>
          <a:solidFill>
            <a:srgbClr val="0070C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rPr>
              <a:t>PLAN</a:t>
            </a:r>
          </a:p>
        </p:txBody>
      </p:sp>
      <p:sp>
        <p:nvSpPr>
          <p:cNvPr id="66" name="Flowchart: Connector 65">
            <a:extLst>
              <a:ext uri="{FF2B5EF4-FFF2-40B4-BE49-F238E27FC236}">
                <a16:creationId xmlns:a16="http://schemas.microsoft.com/office/drawing/2014/main" id="{EB537C8A-07C6-4302-85E0-16FF12B19A7D}"/>
              </a:ext>
            </a:extLst>
          </p:cNvPr>
          <p:cNvSpPr/>
          <p:nvPr/>
        </p:nvSpPr>
        <p:spPr>
          <a:xfrm>
            <a:off x="10351730" y="564145"/>
            <a:ext cx="506140" cy="485895"/>
          </a:xfrm>
          <a:prstGeom prst="flowChartConnector">
            <a:avLst/>
          </a:prstGeom>
          <a:solidFill>
            <a:srgbClr val="0070C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dirty="0"/>
              <a:t>4</a:t>
            </a:r>
          </a:p>
        </p:txBody>
      </p:sp>
      <p:sp>
        <p:nvSpPr>
          <p:cNvPr id="62" name="TextBox 61">
            <a:extLst>
              <a:ext uri="{FF2B5EF4-FFF2-40B4-BE49-F238E27FC236}">
                <a16:creationId xmlns:a16="http://schemas.microsoft.com/office/drawing/2014/main" id="{21E00AF8-35E6-4AE4-A7A4-6F419D9B42AE}"/>
              </a:ext>
            </a:extLst>
          </p:cNvPr>
          <p:cNvSpPr txBox="1"/>
          <p:nvPr/>
        </p:nvSpPr>
        <p:spPr>
          <a:xfrm>
            <a:off x="5265426" y="1495036"/>
            <a:ext cx="922047" cy="369332"/>
          </a:xfrm>
          <a:prstGeom prst="rect">
            <a:avLst/>
          </a:prstGeom>
          <a:noFill/>
        </p:spPr>
        <p:txBody>
          <a:bodyPr wrap="none" rtlCol="0">
            <a:spAutoFit/>
          </a:bodyPr>
          <a:lstStyle/>
          <a:p>
            <a:r>
              <a:rPr lang="en-US" dirty="0">
                <a:solidFill>
                  <a:schemeClr val="bg1"/>
                </a:solidFill>
              </a:rPr>
              <a:t>Scope1</a:t>
            </a:r>
          </a:p>
        </p:txBody>
      </p:sp>
      <p:sp>
        <p:nvSpPr>
          <p:cNvPr id="70" name="TextBox 69">
            <a:extLst>
              <a:ext uri="{FF2B5EF4-FFF2-40B4-BE49-F238E27FC236}">
                <a16:creationId xmlns:a16="http://schemas.microsoft.com/office/drawing/2014/main" id="{4CD9C071-D752-47CB-B78C-1ADF966BCAF2}"/>
              </a:ext>
            </a:extLst>
          </p:cNvPr>
          <p:cNvSpPr txBox="1"/>
          <p:nvPr/>
        </p:nvSpPr>
        <p:spPr>
          <a:xfrm>
            <a:off x="5239098" y="2799349"/>
            <a:ext cx="922047" cy="369332"/>
          </a:xfrm>
          <a:prstGeom prst="rect">
            <a:avLst/>
          </a:prstGeom>
          <a:noFill/>
        </p:spPr>
        <p:txBody>
          <a:bodyPr wrap="none" rtlCol="0">
            <a:spAutoFit/>
          </a:bodyPr>
          <a:lstStyle/>
          <a:p>
            <a:r>
              <a:rPr lang="en-US" dirty="0">
                <a:solidFill>
                  <a:schemeClr val="bg1"/>
                </a:solidFill>
              </a:rPr>
              <a:t>Scope2</a:t>
            </a:r>
          </a:p>
        </p:txBody>
      </p:sp>
      <p:sp>
        <p:nvSpPr>
          <p:cNvPr id="71" name="TextBox 70">
            <a:extLst>
              <a:ext uri="{FF2B5EF4-FFF2-40B4-BE49-F238E27FC236}">
                <a16:creationId xmlns:a16="http://schemas.microsoft.com/office/drawing/2014/main" id="{5F8CCF9A-C185-4043-B467-9517EDF06047}"/>
              </a:ext>
            </a:extLst>
          </p:cNvPr>
          <p:cNvSpPr txBox="1"/>
          <p:nvPr/>
        </p:nvSpPr>
        <p:spPr>
          <a:xfrm>
            <a:off x="5275520" y="4076015"/>
            <a:ext cx="922047" cy="369332"/>
          </a:xfrm>
          <a:prstGeom prst="rect">
            <a:avLst/>
          </a:prstGeom>
          <a:noFill/>
        </p:spPr>
        <p:txBody>
          <a:bodyPr wrap="none" rtlCol="0">
            <a:spAutoFit/>
          </a:bodyPr>
          <a:lstStyle/>
          <a:p>
            <a:r>
              <a:rPr lang="en-US" dirty="0">
                <a:solidFill>
                  <a:schemeClr val="bg1"/>
                </a:solidFill>
              </a:rPr>
              <a:t>Scope3</a:t>
            </a:r>
          </a:p>
        </p:txBody>
      </p:sp>
      <p:sp>
        <p:nvSpPr>
          <p:cNvPr id="72" name="TextBox 71">
            <a:extLst>
              <a:ext uri="{FF2B5EF4-FFF2-40B4-BE49-F238E27FC236}">
                <a16:creationId xmlns:a16="http://schemas.microsoft.com/office/drawing/2014/main" id="{94F1EF39-9C6D-432A-A1E6-FB7FC7BC2E4B}"/>
              </a:ext>
            </a:extLst>
          </p:cNvPr>
          <p:cNvSpPr txBox="1"/>
          <p:nvPr/>
        </p:nvSpPr>
        <p:spPr>
          <a:xfrm>
            <a:off x="5199228" y="5403537"/>
            <a:ext cx="922047" cy="369332"/>
          </a:xfrm>
          <a:prstGeom prst="rect">
            <a:avLst/>
          </a:prstGeom>
          <a:noFill/>
        </p:spPr>
        <p:txBody>
          <a:bodyPr wrap="none" rtlCol="0">
            <a:spAutoFit/>
          </a:bodyPr>
          <a:lstStyle/>
          <a:p>
            <a:r>
              <a:rPr lang="en-US" dirty="0">
                <a:solidFill>
                  <a:schemeClr val="bg1"/>
                </a:solidFill>
              </a:rPr>
              <a:t>Scope4</a:t>
            </a:r>
          </a:p>
        </p:txBody>
      </p:sp>
    </p:spTree>
    <p:extLst>
      <p:ext uri="{BB962C8B-B14F-4D97-AF65-F5344CB8AC3E}">
        <p14:creationId xmlns:p14="http://schemas.microsoft.com/office/powerpoint/2010/main" val="3524173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A461CF-46A8-452A-99D8-82554EA6EB7D}"/>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40CBF4BB-98D9-436C-B4AA-FAD6E7C29991}"/>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4" name="TextBox 3">
            <a:extLst>
              <a:ext uri="{FF2B5EF4-FFF2-40B4-BE49-F238E27FC236}">
                <a16:creationId xmlns:a16="http://schemas.microsoft.com/office/drawing/2014/main" id="{22F20E59-CC0B-4516-BF55-85D71E5C9C82}"/>
              </a:ext>
            </a:extLst>
          </p:cNvPr>
          <p:cNvSpPr txBox="1"/>
          <p:nvPr/>
        </p:nvSpPr>
        <p:spPr>
          <a:xfrm>
            <a:off x="359019" y="595828"/>
            <a:ext cx="3430555" cy="646331"/>
          </a:xfrm>
          <a:prstGeom prst="rect">
            <a:avLst/>
          </a:prstGeom>
          <a:noFill/>
        </p:spPr>
        <p:txBody>
          <a:bodyPr wrap="square" rtlCol="0">
            <a:spAutoFit/>
          </a:bodyPr>
          <a:lstStyle/>
          <a:p>
            <a:r>
              <a:rPr lang="en-US" sz="3600" b="1" i="0" u="none" strike="noStrike" dirty="0">
                <a:solidFill>
                  <a:srgbClr val="00B050"/>
                </a:solidFill>
                <a:effectLst/>
                <a:latin typeface="+mj-lt"/>
              </a:rPr>
              <a:t>Methodology</a:t>
            </a:r>
            <a:endParaRPr lang="en-US" sz="3600" dirty="0">
              <a:solidFill>
                <a:srgbClr val="00B050"/>
              </a:solidFill>
              <a:latin typeface="+mj-lt"/>
            </a:endParaRPr>
          </a:p>
        </p:txBody>
      </p:sp>
      <p:sp>
        <p:nvSpPr>
          <p:cNvPr id="8" name="TextBox 7">
            <a:extLst>
              <a:ext uri="{FF2B5EF4-FFF2-40B4-BE49-F238E27FC236}">
                <a16:creationId xmlns:a16="http://schemas.microsoft.com/office/drawing/2014/main" id="{ADE12C00-370C-4660-AE06-978211B4D73D}"/>
              </a:ext>
            </a:extLst>
          </p:cNvPr>
          <p:cNvSpPr txBox="1"/>
          <p:nvPr/>
        </p:nvSpPr>
        <p:spPr>
          <a:xfrm>
            <a:off x="359021" y="1365484"/>
            <a:ext cx="6309789" cy="2693045"/>
          </a:xfrm>
          <a:prstGeom prst="rect">
            <a:avLst/>
          </a:prstGeom>
          <a:noFill/>
        </p:spPr>
        <p:txBody>
          <a:bodyPr wrap="square" rtlCol="0">
            <a:spAutoFit/>
          </a:bodyPr>
          <a:lstStyle/>
          <a:p>
            <a:pPr algn="just" rtl="0">
              <a:spcBef>
                <a:spcPts val="0"/>
              </a:spcBef>
              <a:spcAft>
                <a:spcPts val="0"/>
              </a:spcAft>
            </a:pPr>
            <a:r>
              <a:rPr lang="en-US" sz="1800" b="0" i="0" u="none" strike="noStrike" dirty="0">
                <a:solidFill>
                  <a:srgbClr val="000000"/>
                </a:solidFill>
                <a:effectLst/>
                <a:latin typeface="+mj-lt"/>
              </a:rPr>
              <a:t>In this section, I present my proposed method which can efficiently and accurately attend discriminative regions despite being trained only on image level labels. As shown in 2 image.</a:t>
            </a:r>
            <a:endParaRPr lang="en-US" b="0" dirty="0">
              <a:effectLst/>
              <a:latin typeface="+mj-lt"/>
            </a:endParaRPr>
          </a:p>
          <a:p>
            <a:pPr algn="just" rtl="0">
              <a:spcBef>
                <a:spcPts val="1000"/>
              </a:spcBef>
              <a:spcAft>
                <a:spcPts val="0"/>
              </a:spcAft>
            </a:pPr>
            <a:r>
              <a:rPr lang="en-US" sz="1800" b="0" i="0" u="none" strike="noStrike" dirty="0">
                <a:solidFill>
                  <a:srgbClr val="000000"/>
                </a:solidFill>
                <a:effectLst/>
                <a:latin typeface="+mj-lt"/>
              </a:rPr>
              <a:t>the framework of our method is composed by two parts:</a:t>
            </a:r>
            <a:endParaRPr lang="en-US" b="0" dirty="0">
              <a:effectLst/>
              <a:latin typeface="+mj-lt"/>
            </a:endParaRPr>
          </a:p>
          <a:p>
            <a:pPr algn="just" rtl="0" fontAlgn="base">
              <a:spcBef>
                <a:spcPts val="1000"/>
              </a:spcBef>
              <a:spcAft>
                <a:spcPts val="0"/>
              </a:spcAft>
              <a:buFont typeface="+mj-lt"/>
              <a:buAutoNum type="arabicPeriod"/>
            </a:pPr>
            <a:r>
              <a:rPr lang="en-US" b="0" i="0" dirty="0">
                <a:solidFill>
                  <a:srgbClr val="202124"/>
                </a:solidFill>
                <a:effectLst/>
                <a:latin typeface="+mj-lt"/>
              </a:rPr>
              <a:t> </a:t>
            </a:r>
            <a:r>
              <a:rPr lang="en-US" b="0" dirty="0">
                <a:solidFill>
                  <a:srgbClr val="202124"/>
                </a:solidFill>
                <a:latin typeface="+mj-lt"/>
              </a:rPr>
              <a:t>H</a:t>
            </a:r>
            <a:r>
              <a:rPr lang="en-US" i="0" dirty="0">
                <a:solidFill>
                  <a:srgbClr val="202124"/>
                </a:solidFill>
                <a:effectLst/>
                <a:latin typeface="+mj-lt"/>
              </a:rPr>
              <a:t>istogram of Oriented </a:t>
            </a:r>
            <a:r>
              <a:rPr lang="en-US" dirty="0">
                <a:solidFill>
                  <a:srgbClr val="202124"/>
                </a:solidFill>
                <a:latin typeface="+mj-lt"/>
              </a:rPr>
              <a:t>G</a:t>
            </a:r>
            <a:r>
              <a:rPr lang="en-US" i="0" dirty="0">
                <a:solidFill>
                  <a:srgbClr val="202124"/>
                </a:solidFill>
                <a:effectLst/>
                <a:latin typeface="+mj-lt"/>
              </a:rPr>
              <a:t>radients </a:t>
            </a:r>
            <a:r>
              <a:rPr lang="en-US" b="0" i="0" dirty="0">
                <a:solidFill>
                  <a:srgbClr val="202124"/>
                </a:solidFill>
                <a:effectLst/>
                <a:latin typeface="+mj-lt"/>
              </a:rPr>
              <a:t>(HOG) </a:t>
            </a:r>
          </a:p>
          <a:p>
            <a:pPr algn="just" rtl="0" fontAlgn="base">
              <a:spcBef>
                <a:spcPts val="1000"/>
              </a:spcBef>
              <a:spcAft>
                <a:spcPts val="0"/>
              </a:spcAft>
              <a:buFont typeface="+mj-lt"/>
              <a:buAutoNum type="arabicPeriod"/>
            </a:pPr>
            <a:r>
              <a:rPr lang="en-US" dirty="0">
                <a:latin typeface="+mj-lt"/>
              </a:rPr>
              <a:t> S</a:t>
            </a:r>
            <a:r>
              <a:rPr lang="en-US" i="0" dirty="0">
                <a:effectLst/>
                <a:latin typeface="+mj-lt"/>
              </a:rPr>
              <a:t>upport-Vector </a:t>
            </a:r>
            <a:r>
              <a:rPr lang="en-US" dirty="0">
                <a:latin typeface="+mj-lt"/>
              </a:rPr>
              <a:t>M</a:t>
            </a:r>
            <a:r>
              <a:rPr lang="en-US" i="0" dirty="0">
                <a:effectLst/>
                <a:latin typeface="+mj-lt"/>
              </a:rPr>
              <a:t>achines</a:t>
            </a:r>
            <a:r>
              <a:rPr lang="en-US" i="0" u="none" strike="noStrike" dirty="0">
                <a:effectLst/>
                <a:latin typeface="+mj-lt"/>
              </a:rPr>
              <a:t>(SVM)</a:t>
            </a:r>
          </a:p>
        </p:txBody>
      </p:sp>
      <p:pic>
        <p:nvPicPr>
          <p:cNvPr id="9" name="Picture 8">
            <a:extLst>
              <a:ext uri="{FF2B5EF4-FFF2-40B4-BE49-F238E27FC236}">
                <a16:creationId xmlns:a16="http://schemas.microsoft.com/office/drawing/2014/main" id="{C1AA486A-899E-4E11-A8E9-83AC6789F3F4}"/>
              </a:ext>
            </a:extLst>
          </p:cNvPr>
          <p:cNvPicPr>
            <a:picLocks noChangeAspect="1"/>
          </p:cNvPicPr>
          <p:nvPr/>
        </p:nvPicPr>
        <p:blipFill>
          <a:blip r:embed="rId2"/>
          <a:stretch>
            <a:fillRect/>
          </a:stretch>
        </p:blipFill>
        <p:spPr>
          <a:xfrm>
            <a:off x="7573880" y="764660"/>
            <a:ext cx="4618120" cy="3406435"/>
          </a:xfrm>
          <a:prstGeom prst="rect">
            <a:avLst/>
          </a:prstGeom>
        </p:spPr>
      </p:pic>
      <p:pic>
        <p:nvPicPr>
          <p:cNvPr id="11" name="Picture 10">
            <a:extLst>
              <a:ext uri="{FF2B5EF4-FFF2-40B4-BE49-F238E27FC236}">
                <a16:creationId xmlns:a16="http://schemas.microsoft.com/office/drawing/2014/main" id="{9A8C00EB-6BFE-4334-B631-D003485C0390}"/>
              </a:ext>
            </a:extLst>
          </p:cNvPr>
          <p:cNvPicPr>
            <a:picLocks noChangeAspect="1"/>
          </p:cNvPicPr>
          <p:nvPr/>
        </p:nvPicPr>
        <p:blipFill>
          <a:blip r:embed="rId3"/>
          <a:stretch>
            <a:fillRect/>
          </a:stretch>
        </p:blipFill>
        <p:spPr>
          <a:xfrm>
            <a:off x="5019305" y="3570271"/>
            <a:ext cx="4087906" cy="2828154"/>
          </a:xfrm>
          <a:prstGeom prst="rect">
            <a:avLst/>
          </a:prstGeom>
        </p:spPr>
      </p:pic>
      <p:sp>
        <p:nvSpPr>
          <p:cNvPr id="21" name="Rectangle: Rounded Corners 20">
            <a:extLst>
              <a:ext uri="{FF2B5EF4-FFF2-40B4-BE49-F238E27FC236}">
                <a16:creationId xmlns:a16="http://schemas.microsoft.com/office/drawing/2014/main" id="{46C6D62E-2767-4B82-9425-BFD705A01517}"/>
              </a:ext>
            </a:extLst>
          </p:cNvPr>
          <p:cNvSpPr/>
          <p:nvPr/>
        </p:nvSpPr>
        <p:spPr>
          <a:xfrm>
            <a:off x="9746544" y="0"/>
            <a:ext cx="1224960" cy="529968"/>
          </a:xfrm>
          <a:prstGeom prst="roundRect">
            <a:avLst/>
          </a:prstGeom>
          <a:solidFill>
            <a:srgbClr val="00B05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rPr>
              <a:t>PLAN</a:t>
            </a:r>
          </a:p>
        </p:txBody>
      </p:sp>
      <p:sp>
        <p:nvSpPr>
          <p:cNvPr id="22" name="Flowchart: Connector 21">
            <a:extLst>
              <a:ext uri="{FF2B5EF4-FFF2-40B4-BE49-F238E27FC236}">
                <a16:creationId xmlns:a16="http://schemas.microsoft.com/office/drawing/2014/main" id="{F472C33C-5354-4CA7-A301-21EFC33816B0}"/>
              </a:ext>
            </a:extLst>
          </p:cNvPr>
          <p:cNvSpPr/>
          <p:nvPr/>
        </p:nvSpPr>
        <p:spPr>
          <a:xfrm>
            <a:off x="10082870" y="403542"/>
            <a:ext cx="521081" cy="521081"/>
          </a:xfrm>
          <a:prstGeom prst="flowChartConnector">
            <a:avLst/>
          </a:prstGeom>
          <a:solidFill>
            <a:srgbClr val="00B05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5</a:t>
            </a:r>
          </a:p>
        </p:txBody>
      </p:sp>
    </p:spTree>
    <p:extLst>
      <p:ext uri="{BB962C8B-B14F-4D97-AF65-F5344CB8AC3E}">
        <p14:creationId xmlns:p14="http://schemas.microsoft.com/office/powerpoint/2010/main" val="725737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A461CF-46A8-452A-99D8-82554EA6EB7D}"/>
              </a:ext>
            </a:extLst>
          </p:cNvPr>
          <p:cNvSpPr>
            <a:spLocks noGrp="1"/>
          </p:cNvSpPr>
          <p:nvPr>
            <p:ph type="dt" sz="half" idx="10"/>
          </p:nvPr>
        </p:nvSpPr>
        <p:spPr/>
        <p:txBody>
          <a:bodyPr/>
          <a:lstStyle/>
          <a:p>
            <a:r>
              <a:rPr lang="en-US" dirty="0"/>
              <a:t>20/01/2022</a:t>
            </a:r>
          </a:p>
        </p:txBody>
      </p:sp>
      <p:sp>
        <p:nvSpPr>
          <p:cNvPr id="3" name="Footer Placeholder 2">
            <a:extLst>
              <a:ext uri="{FF2B5EF4-FFF2-40B4-BE49-F238E27FC236}">
                <a16:creationId xmlns:a16="http://schemas.microsoft.com/office/drawing/2014/main" id="{40CBF4BB-98D9-436C-B4AA-FAD6E7C29991}"/>
              </a:ext>
            </a:extLst>
          </p:cNvPr>
          <p:cNvSpPr>
            <a:spLocks noGrp="1"/>
          </p:cNvSpPr>
          <p:nvPr>
            <p:ph type="ftr" sz="quarter" idx="11"/>
          </p:nvPr>
        </p:nvSpPr>
        <p:spPr/>
        <p:txBody>
          <a:bodyPr/>
          <a:lstStyle/>
          <a:p>
            <a:r>
              <a:rPr lang="en-US" sz="800" b="1" dirty="0">
                <a:solidFill>
                  <a:schemeClr val="bg1"/>
                </a:solidFill>
                <a:effectLst/>
                <a:ea typeface="Times New Roman" panose="02020603050405020304" pitchFamily="18" charset="0"/>
              </a:rPr>
              <a:t>Real Time Identity Ribbon Detection Based on Histogram Oriented Gradient and Linear Supported Vector Machine</a:t>
            </a:r>
            <a:endParaRPr lang="en-US" dirty="0">
              <a:solidFill>
                <a:schemeClr val="bg1"/>
              </a:solidFill>
            </a:endParaRPr>
          </a:p>
        </p:txBody>
      </p:sp>
      <p:sp>
        <p:nvSpPr>
          <p:cNvPr id="4" name="TextBox 3">
            <a:extLst>
              <a:ext uri="{FF2B5EF4-FFF2-40B4-BE49-F238E27FC236}">
                <a16:creationId xmlns:a16="http://schemas.microsoft.com/office/drawing/2014/main" id="{22F20E59-CC0B-4516-BF55-85D71E5C9C82}"/>
              </a:ext>
            </a:extLst>
          </p:cNvPr>
          <p:cNvSpPr txBox="1"/>
          <p:nvPr/>
        </p:nvSpPr>
        <p:spPr>
          <a:xfrm>
            <a:off x="359021" y="388846"/>
            <a:ext cx="3651886" cy="646331"/>
          </a:xfrm>
          <a:prstGeom prst="rect">
            <a:avLst/>
          </a:prstGeom>
          <a:noFill/>
        </p:spPr>
        <p:txBody>
          <a:bodyPr wrap="square" rtlCol="0">
            <a:spAutoFit/>
          </a:bodyPr>
          <a:lstStyle/>
          <a:p>
            <a:r>
              <a:rPr lang="en-US" sz="3600" b="1" i="0" u="none" strike="noStrike" dirty="0">
                <a:solidFill>
                  <a:srgbClr val="00B050"/>
                </a:solidFill>
                <a:effectLst/>
                <a:latin typeface="+mj-lt"/>
              </a:rPr>
              <a:t>Methodology</a:t>
            </a:r>
            <a:endParaRPr lang="en-US" sz="3600" dirty="0">
              <a:solidFill>
                <a:srgbClr val="00B050"/>
              </a:solidFill>
              <a:latin typeface="+mj-lt"/>
            </a:endParaRPr>
          </a:p>
        </p:txBody>
      </p:sp>
      <p:sp>
        <p:nvSpPr>
          <p:cNvPr id="8" name="TextBox 7">
            <a:extLst>
              <a:ext uri="{FF2B5EF4-FFF2-40B4-BE49-F238E27FC236}">
                <a16:creationId xmlns:a16="http://schemas.microsoft.com/office/drawing/2014/main" id="{ADE12C00-370C-4660-AE06-978211B4D73D}"/>
              </a:ext>
            </a:extLst>
          </p:cNvPr>
          <p:cNvSpPr txBox="1"/>
          <p:nvPr/>
        </p:nvSpPr>
        <p:spPr>
          <a:xfrm>
            <a:off x="359020" y="1142047"/>
            <a:ext cx="6309789" cy="369332"/>
          </a:xfrm>
          <a:prstGeom prst="rect">
            <a:avLst/>
          </a:prstGeom>
          <a:noFill/>
        </p:spPr>
        <p:txBody>
          <a:bodyPr wrap="square" rtlCol="0">
            <a:spAutoFit/>
          </a:bodyPr>
          <a:lstStyle/>
          <a:p>
            <a:pPr algn="just" rtl="0" fontAlgn="base">
              <a:spcBef>
                <a:spcPts val="1000"/>
              </a:spcBef>
              <a:spcAft>
                <a:spcPts val="0"/>
              </a:spcAft>
            </a:pPr>
            <a:r>
              <a:rPr lang="en-US" b="1" dirty="0">
                <a:solidFill>
                  <a:schemeClr val="tx1">
                    <a:lumMod val="65000"/>
                    <a:lumOff val="35000"/>
                  </a:schemeClr>
                </a:solidFill>
                <a:latin typeface="+mj-lt"/>
              </a:rPr>
              <a:t>H</a:t>
            </a:r>
            <a:r>
              <a:rPr lang="en-US" b="1" i="0" dirty="0">
                <a:solidFill>
                  <a:schemeClr val="tx1">
                    <a:lumMod val="65000"/>
                    <a:lumOff val="35000"/>
                  </a:schemeClr>
                </a:solidFill>
                <a:effectLst/>
                <a:latin typeface="+mj-lt"/>
              </a:rPr>
              <a:t>istogram of oriented gradients (HOG) </a:t>
            </a:r>
          </a:p>
        </p:txBody>
      </p:sp>
      <p:sp>
        <p:nvSpPr>
          <p:cNvPr id="5" name="TextBox 4">
            <a:extLst>
              <a:ext uri="{FF2B5EF4-FFF2-40B4-BE49-F238E27FC236}">
                <a16:creationId xmlns:a16="http://schemas.microsoft.com/office/drawing/2014/main" id="{638282BF-6CD1-45DF-B54B-EDC25A38AAE8}"/>
              </a:ext>
            </a:extLst>
          </p:cNvPr>
          <p:cNvSpPr txBox="1"/>
          <p:nvPr/>
        </p:nvSpPr>
        <p:spPr>
          <a:xfrm>
            <a:off x="359020" y="1605457"/>
            <a:ext cx="6309790" cy="784830"/>
          </a:xfrm>
          <a:prstGeom prst="rect">
            <a:avLst/>
          </a:prstGeom>
          <a:noFill/>
        </p:spPr>
        <p:txBody>
          <a:bodyPr wrap="square" rtlCol="0">
            <a:spAutoFit/>
          </a:bodyPr>
          <a:lstStyle/>
          <a:p>
            <a:r>
              <a:rPr lang="en-US" sz="1500" i="0" dirty="0">
                <a:solidFill>
                  <a:schemeClr val="tx1">
                    <a:lumMod val="85000"/>
                    <a:lumOff val="15000"/>
                  </a:schemeClr>
                </a:solidFill>
                <a:effectLst/>
                <a:latin typeface="+mj-lt"/>
              </a:rPr>
              <a:t>HOG, or Histogram of Oriented Gradients, is a feature descriptor that is often used to extract features from image data. It is widely used in computer vision tasks for object detection.</a:t>
            </a:r>
            <a:endParaRPr lang="en-US" sz="1500" dirty="0">
              <a:solidFill>
                <a:schemeClr val="tx1">
                  <a:lumMod val="85000"/>
                  <a:lumOff val="15000"/>
                </a:schemeClr>
              </a:solidFill>
              <a:latin typeface="+mj-lt"/>
            </a:endParaRPr>
          </a:p>
        </p:txBody>
      </p:sp>
      <p:sp>
        <p:nvSpPr>
          <p:cNvPr id="6" name="TextBox 5">
            <a:extLst>
              <a:ext uri="{FF2B5EF4-FFF2-40B4-BE49-F238E27FC236}">
                <a16:creationId xmlns:a16="http://schemas.microsoft.com/office/drawing/2014/main" id="{95EBAE86-2ABE-4878-A2B2-A6C92D44F276}"/>
              </a:ext>
            </a:extLst>
          </p:cNvPr>
          <p:cNvSpPr txBox="1"/>
          <p:nvPr/>
        </p:nvSpPr>
        <p:spPr>
          <a:xfrm>
            <a:off x="740460" y="2538173"/>
            <a:ext cx="3270447" cy="338554"/>
          </a:xfrm>
          <a:prstGeom prst="rect">
            <a:avLst/>
          </a:prstGeom>
          <a:noFill/>
        </p:spPr>
        <p:txBody>
          <a:bodyPr wrap="none" rtlCol="0">
            <a:spAutoFit/>
          </a:bodyPr>
          <a:lstStyle/>
          <a:p>
            <a:r>
              <a:rPr lang="en-US" sz="1600" i="0" dirty="0">
                <a:solidFill>
                  <a:schemeClr val="tx1">
                    <a:lumMod val="85000"/>
                    <a:lumOff val="15000"/>
                  </a:schemeClr>
                </a:solidFill>
                <a:effectLst/>
                <a:latin typeface="+mj-lt"/>
              </a:rPr>
              <a:t>Preprocess the Data (64 x 128)</a:t>
            </a:r>
          </a:p>
        </p:txBody>
      </p:sp>
      <p:sp>
        <p:nvSpPr>
          <p:cNvPr id="11" name="TextBox 10">
            <a:extLst>
              <a:ext uri="{FF2B5EF4-FFF2-40B4-BE49-F238E27FC236}">
                <a16:creationId xmlns:a16="http://schemas.microsoft.com/office/drawing/2014/main" id="{BBF29597-2AB1-4437-8B28-4C2CDF854859}"/>
              </a:ext>
            </a:extLst>
          </p:cNvPr>
          <p:cNvSpPr txBox="1"/>
          <p:nvPr/>
        </p:nvSpPr>
        <p:spPr>
          <a:xfrm>
            <a:off x="734678" y="3031099"/>
            <a:ext cx="4259499" cy="338554"/>
          </a:xfrm>
          <a:prstGeom prst="rect">
            <a:avLst/>
          </a:prstGeom>
          <a:noFill/>
        </p:spPr>
        <p:txBody>
          <a:bodyPr wrap="none" rtlCol="0">
            <a:spAutoFit/>
          </a:bodyPr>
          <a:lstStyle/>
          <a:p>
            <a:pPr algn="l"/>
            <a:r>
              <a:rPr lang="en-US" sz="1600" i="0" dirty="0">
                <a:solidFill>
                  <a:schemeClr val="tx1">
                    <a:lumMod val="85000"/>
                    <a:lumOff val="15000"/>
                  </a:schemeClr>
                </a:solidFill>
                <a:effectLst/>
                <a:latin typeface="+mj-lt"/>
              </a:rPr>
              <a:t>Calculating Gradients (direction x and y)</a:t>
            </a:r>
          </a:p>
        </p:txBody>
      </p:sp>
      <p:sp>
        <p:nvSpPr>
          <p:cNvPr id="12" name="TextBox 11">
            <a:extLst>
              <a:ext uri="{FF2B5EF4-FFF2-40B4-BE49-F238E27FC236}">
                <a16:creationId xmlns:a16="http://schemas.microsoft.com/office/drawing/2014/main" id="{9DE9D4A5-3A79-4D54-9ABE-3D71D733962D}"/>
              </a:ext>
            </a:extLst>
          </p:cNvPr>
          <p:cNvSpPr txBox="1"/>
          <p:nvPr/>
        </p:nvSpPr>
        <p:spPr>
          <a:xfrm>
            <a:off x="734258" y="3533453"/>
            <a:ext cx="4309193" cy="338554"/>
          </a:xfrm>
          <a:prstGeom prst="rect">
            <a:avLst/>
          </a:prstGeom>
          <a:noFill/>
        </p:spPr>
        <p:txBody>
          <a:bodyPr wrap="none" rtlCol="0">
            <a:spAutoFit/>
          </a:bodyPr>
          <a:lstStyle/>
          <a:p>
            <a:pPr algn="l"/>
            <a:r>
              <a:rPr lang="en-US" sz="1600" i="0" dirty="0">
                <a:solidFill>
                  <a:schemeClr val="tx1">
                    <a:lumMod val="85000"/>
                    <a:lumOff val="15000"/>
                  </a:schemeClr>
                </a:solidFill>
                <a:effectLst/>
                <a:latin typeface="+mj-lt"/>
              </a:rPr>
              <a:t>Calculate the Magnitude and Orientation</a:t>
            </a:r>
          </a:p>
        </p:txBody>
      </p:sp>
      <p:sp>
        <p:nvSpPr>
          <p:cNvPr id="13" name="Rectangle: Rounded Corners 12">
            <a:extLst>
              <a:ext uri="{FF2B5EF4-FFF2-40B4-BE49-F238E27FC236}">
                <a16:creationId xmlns:a16="http://schemas.microsoft.com/office/drawing/2014/main" id="{4CC83DE2-222A-4B2F-B865-46193A08A19B}"/>
              </a:ext>
            </a:extLst>
          </p:cNvPr>
          <p:cNvSpPr/>
          <p:nvPr/>
        </p:nvSpPr>
        <p:spPr>
          <a:xfrm>
            <a:off x="9578316" y="330844"/>
            <a:ext cx="1224960" cy="529968"/>
          </a:xfrm>
          <a:prstGeom prst="roundRect">
            <a:avLst/>
          </a:prstGeom>
          <a:solidFill>
            <a:srgbClr val="00B05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2400" b="1" dirty="0">
                <a:solidFill>
                  <a:schemeClr val="bg1"/>
                </a:solidFill>
              </a:rPr>
              <a:t>PLAN</a:t>
            </a:r>
          </a:p>
        </p:txBody>
      </p:sp>
      <p:sp>
        <p:nvSpPr>
          <p:cNvPr id="14" name="Flowchart: Connector 13">
            <a:extLst>
              <a:ext uri="{FF2B5EF4-FFF2-40B4-BE49-F238E27FC236}">
                <a16:creationId xmlns:a16="http://schemas.microsoft.com/office/drawing/2014/main" id="{B03F60F9-496C-4BDD-8FFD-0328B54C793A}"/>
              </a:ext>
            </a:extLst>
          </p:cNvPr>
          <p:cNvSpPr/>
          <p:nvPr/>
        </p:nvSpPr>
        <p:spPr>
          <a:xfrm>
            <a:off x="9914642" y="734386"/>
            <a:ext cx="521081" cy="521081"/>
          </a:xfrm>
          <a:prstGeom prst="flowChartConnector">
            <a:avLst/>
          </a:prstGeom>
          <a:solidFill>
            <a:srgbClr val="00B050"/>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3200" dirty="0"/>
              <a:t>5</a:t>
            </a:r>
          </a:p>
        </p:txBody>
      </p:sp>
      <p:sp>
        <p:nvSpPr>
          <p:cNvPr id="18" name="Arrow: Right 17">
            <a:extLst>
              <a:ext uri="{FF2B5EF4-FFF2-40B4-BE49-F238E27FC236}">
                <a16:creationId xmlns:a16="http://schemas.microsoft.com/office/drawing/2014/main" id="{C34A26E7-1CA6-487A-9A76-0468B82C821B}"/>
              </a:ext>
            </a:extLst>
          </p:cNvPr>
          <p:cNvSpPr/>
          <p:nvPr/>
        </p:nvSpPr>
        <p:spPr>
          <a:xfrm>
            <a:off x="256871" y="4001048"/>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0C946BFD-A1D6-47B8-97FC-234293BFFA18}"/>
              </a:ext>
            </a:extLst>
          </p:cNvPr>
          <p:cNvSpPr txBox="1"/>
          <p:nvPr/>
        </p:nvSpPr>
        <p:spPr>
          <a:xfrm>
            <a:off x="734258" y="3928044"/>
            <a:ext cx="4862228" cy="584775"/>
          </a:xfrm>
          <a:prstGeom prst="rect">
            <a:avLst/>
          </a:prstGeom>
          <a:noFill/>
        </p:spPr>
        <p:txBody>
          <a:bodyPr wrap="none" rtlCol="0">
            <a:spAutoFit/>
          </a:bodyPr>
          <a:lstStyle/>
          <a:p>
            <a:pPr algn="l"/>
            <a:r>
              <a:rPr lang="en-US" sz="1600" b="0" i="0" dirty="0">
                <a:solidFill>
                  <a:schemeClr val="tx1">
                    <a:lumMod val="85000"/>
                    <a:lumOff val="15000"/>
                  </a:schemeClr>
                </a:solidFill>
                <a:effectLst/>
                <a:latin typeface="+mj-lt"/>
              </a:rPr>
              <a:t>Different Methods to Create Histograms using </a:t>
            </a:r>
          </a:p>
          <a:p>
            <a:pPr algn="l"/>
            <a:r>
              <a:rPr lang="en-US" sz="1600" b="0" i="0" dirty="0">
                <a:solidFill>
                  <a:schemeClr val="tx1">
                    <a:lumMod val="85000"/>
                    <a:lumOff val="15000"/>
                  </a:schemeClr>
                </a:solidFill>
                <a:effectLst/>
                <a:latin typeface="+mj-lt"/>
              </a:rPr>
              <a:t>Gradients and Orientation</a:t>
            </a:r>
          </a:p>
        </p:txBody>
      </p:sp>
      <p:sp>
        <p:nvSpPr>
          <p:cNvPr id="20" name="Arrow: Right 19">
            <a:extLst>
              <a:ext uri="{FF2B5EF4-FFF2-40B4-BE49-F238E27FC236}">
                <a16:creationId xmlns:a16="http://schemas.microsoft.com/office/drawing/2014/main" id="{E39659B8-4804-4FAA-8C1F-F71AA506F0BF}"/>
              </a:ext>
            </a:extLst>
          </p:cNvPr>
          <p:cNvSpPr/>
          <p:nvPr/>
        </p:nvSpPr>
        <p:spPr>
          <a:xfrm>
            <a:off x="246857" y="449808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32F3C0BF-5ECD-4C05-BC1E-DF8E13D81DED}"/>
              </a:ext>
            </a:extLst>
          </p:cNvPr>
          <p:cNvSpPr/>
          <p:nvPr/>
        </p:nvSpPr>
        <p:spPr>
          <a:xfrm>
            <a:off x="281752" y="2538173"/>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CF99AF20-5A5A-40DC-B285-F53C31A1D459}"/>
              </a:ext>
            </a:extLst>
          </p:cNvPr>
          <p:cNvSpPr/>
          <p:nvPr/>
        </p:nvSpPr>
        <p:spPr>
          <a:xfrm>
            <a:off x="267325" y="303263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C344881A-4043-47FE-A943-FBCF81B7789C}"/>
              </a:ext>
            </a:extLst>
          </p:cNvPr>
          <p:cNvSpPr/>
          <p:nvPr/>
        </p:nvSpPr>
        <p:spPr>
          <a:xfrm>
            <a:off x="256871" y="353211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B0AA14C5-3FEE-4474-848E-07C27F409675}"/>
              </a:ext>
            </a:extLst>
          </p:cNvPr>
          <p:cNvSpPr txBox="1"/>
          <p:nvPr/>
        </p:nvSpPr>
        <p:spPr>
          <a:xfrm>
            <a:off x="734258" y="4498082"/>
            <a:ext cx="5312673" cy="338554"/>
          </a:xfrm>
          <a:prstGeom prst="rect">
            <a:avLst/>
          </a:prstGeom>
          <a:noFill/>
        </p:spPr>
        <p:txBody>
          <a:bodyPr wrap="none" rtlCol="0">
            <a:spAutoFit/>
          </a:bodyPr>
          <a:lstStyle/>
          <a:p>
            <a:pPr algn="l"/>
            <a:r>
              <a:rPr lang="en-US" sz="1600" b="0" i="0" dirty="0">
                <a:solidFill>
                  <a:srgbClr val="222222"/>
                </a:solidFill>
                <a:effectLst/>
                <a:latin typeface="+mj-lt"/>
              </a:rPr>
              <a:t>Calculate Histogram of Gradients in 8×8 cells (9×1)</a:t>
            </a:r>
          </a:p>
        </p:txBody>
      </p:sp>
      <p:sp>
        <p:nvSpPr>
          <p:cNvPr id="27" name="Arrow: Right 26">
            <a:extLst>
              <a:ext uri="{FF2B5EF4-FFF2-40B4-BE49-F238E27FC236}">
                <a16:creationId xmlns:a16="http://schemas.microsoft.com/office/drawing/2014/main" id="{23E991CD-3494-4862-AEDF-648CC64146D1}"/>
              </a:ext>
            </a:extLst>
          </p:cNvPr>
          <p:cNvSpPr/>
          <p:nvPr/>
        </p:nvSpPr>
        <p:spPr>
          <a:xfrm>
            <a:off x="246857" y="496233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E418A8B6-3CB0-4B1E-A7D5-5ED557D21E8A}"/>
              </a:ext>
            </a:extLst>
          </p:cNvPr>
          <p:cNvSpPr/>
          <p:nvPr/>
        </p:nvSpPr>
        <p:spPr>
          <a:xfrm>
            <a:off x="246857" y="5928339"/>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87A97CA4-CFE7-48F3-A71D-F885F55D37F0}"/>
              </a:ext>
            </a:extLst>
          </p:cNvPr>
          <p:cNvSpPr/>
          <p:nvPr/>
        </p:nvSpPr>
        <p:spPr>
          <a:xfrm>
            <a:off x="236032" y="5462232"/>
            <a:ext cx="361820" cy="338554"/>
          </a:xfrm>
          <a:prstGeom prst="rightArrow">
            <a:avLst/>
          </a:prstGeom>
          <a:solidFill>
            <a:srgbClr val="00B050"/>
          </a:solidFill>
          <a:ln>
            <a:solidFill>
              <a:srgbClr val="3366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3917E32-D011-450F-BA27-EDD1B7E6DB9A}"/>
              </a:ext>
            </a:extLst>
          </p:cNvPr>
          <p:cNvSpPr txBox="1"/>
          <p:nvPr/>
        </p:nvSpPr>
        <p:spPr>
          <a:xfrm>
            <a:off x="734258" y="4957154"/>
            <a:ext cx="4233851" cy="338554"/>
          </a:xfrm>
          <a:prstGeom prst="rect">
            <a:avLst/>
          </a:prstGeom>
          <a:noFill/>
        </p:spPr>
        <p:txBody>
          <a:bodyPr wrap="none" rtlCol="0">
            <a:spAutoFit/>
          </a:bodyPr>
          <a:lstStyle/>
          <a:p>
            <a:pPr algn="l"/>
            <a:r>
              <a:rPr lang="en-US" sz="1600" b="0" i="0" dirty="0">
                <a:solidFill>
                  <a:srgbClr val="222222"/>
                </a:solidFill>
                <a:effectLst/>
                <a:latin typeface="+mj-lt"/>
              </a:rPr>
              <a:t>Normalize gradients in 16×16 cell (36×1)</a:t>
            </a:r>
          </a:p>
        </p:txBody>
      </p:sp>
      <p:sp>
        <p:nvSpPr>
          <p:cNvPr id="31" name="TextBox 30">
            <a:extLst>
              <a:ext uri="{FF2B5EF4-FFF2-40B4-BE49-F238E27FC236}">
                <a16:creationId xmlns:a16="http://schemas.microsoft.com/office/drawing/2014/main" id="{7B31C209-A3D3-4917-869B-737A1395CD35}"/>
              </a:ext>
            </a:extLst>
          </p:cNvPr>
          <p:cNvSpPr txBox="1"/>
          <p:nvPr/>
        </p:nvSpPr>
        <p:spPr>
          <a:xfrm>
            <a:off x="734258" y="5462232"/>
            <a:ext cx="3406702" cy="338554"/>
          </a:xfrm>
          <a:prstGeom prst="rect">
            <a:avLst/>
          </a:prstGeom>
          <a:noFill/>
        </p:spPr>
        <p:txBody>
          <a:bodyPr wrap="none" rtlCol="0">
            <a:spAutoFit/>
          </a:bodyPr>
          <a:lstStyle/>
          <a:p>
            <a:pPr algn="l"/>
            <a:r>
              <a:rPr lang="en-US" sz="1600" b="0" i="0" dirty="0">
                <a:solidFill>
                  <a:srgbClr val="222222"/>
                </a:solidFill>
                <a:effectLst/>
                <a:latin typeface="+mj-lt"/>
              </a:rPr>
              <a:t>Features for the complete image</a:t>
            </a:r>
          </a:p>
        </p:txBody>
      </p:sp>
      <p:sp>
        <p:nvSpPr>
          <p:cNvPr id="32" name="TextBox 31">
            <a:extLst>
              <a:ext uri="{FF2B5EF4-FFF2-40B4-BE49-F238E27FC236}">
                <a16:creationId xmlns:a16="http://schemas.microsoft.com/office/drawing/2014/main" id="{095CED6A-8CB4-44A5-9276-16412385E16E}"/>
              </a:ext>
            </a:extLst>
          </p:cNvPr>
          <p:cNvSpPr txBox="1"/>
          <p:nvPr/>
        </p:nvSpPr>
        <p:spPr>
          <a:xfrm>
            <a:off x="734258" y="5932746"/>
            <a:ext cx="2959465" cy="338554"/>
          </a:xfrm>
          <a:prstGeom prst="rect">
            <a:avLst/>
          </a:prstGeom>
          <a:noFill/>
        </p:spPr>
        <p:txBody>
          <a:bodyPr wrap="none" rtlCol="0">
            <a:spAutoFit/>
          </a:bodyPr>
          <a:lstStyle/>
          <a:p>
            <a:pPr algn="l"/>
            <a:r>
              <a:rPr lang="en-US" sz="1600" b="0" i="0" dirty="0">
                <a:solidFill>
                  <a:srgbClr val="222222"/>
                </a:solidFill>
                <a:effectLst/>
                <a:latin typeface="+mj-lt"/>
              </a:rPr>
              <a:t>Implementing HOG Feature</a:t>
            </a:r>
          </a:p>
        </p:txBody>
      </p:sp>
      <p:pic>
        <p:nvPicPr>
          <p:cNvPr id="1026" name="Picture 2" descr="The process of the improved HOG algorithm. First we applied the HOG... |  Download Scientific Diagram">
            <a:extLst>
              <a:ext uri="{FF2B5EF4-FFF2-40B4-BE49-F238E27FC236}">
                <a16:creationId xmlns:a16="http://schemas.microsoft.com/office/drawing/2014/main" id="{14F8D52F-572D-4AFE-834E-4EE588EE7D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0010" y="2378956"/>
            <a:ext cx="6741979" cy="3643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6060141"/>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638A3B04-B0F3-4C12-A722-52B5CF6D9723}">
  <ds:schemaRefs>
    <ds:schemaRef ds:uri="http://schemas.microsoft.com/sharepoint/v3/contenttype/forms"/>
  </ds:schemaRefs>
</ds:datastoreItem>
</file>

<file path=customXml/itemProps2.xml><?xml version="1.0" encoding="utf-8"?>
<ds:datastoreItem xmlns:ds="http://schemas.openxmlformats.org/officeDocument/2006/customXml" ds:itemID="{1747A963-53E0-44AF-AF13-963FE676C6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F5B1FD9-3BB6-4DA9-A089-3B68C2323D4F}">
  <ds:schemaRefs>
    <ds:schemaRef ds:uri="http://purl.org/dc/dcmitype/"/>
    <ds:schemaRef ds:uri="http://purl.org/dc/elements/1.1/"/>
    <ds:schemaRef ds:uri="http://schemas.microsoft.com/office/2006/documentManagement/types"/>
    <ds:schemaRef ds:uri="71af3243-3dd4-4a8d-8c0d-dd76da1f02a5"/>
    <ds:schemaRef ds:uri="http://purl.org/dc/terms/"/>
    <ds:schemaRef ds:uri="http://schemas.openxmlformats.org/package/2006/metadata/core-properties"/>
    <ds:schemaRef ds:uri="http://schemas.microsoft.com/office/infopath/2007/PartnerControls"/>
    <ds:schemaRef ds:uri="16c05727-aa75-4e4a-9b5f-8a80a116589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{EB8E9ECD-1D26-4917-9883-D613F1018240}tf33845126_win32</Template>
  <TotalTime>935</TotalTime>
  <Words>1346</Words>
  <Application>Microsoft Office PowerPoint</Application>
  <PresentationFormat>Widescreen</PresentationFormat>
  <Paragraphs>270</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Bookman Old Style</vt:lpstr>
      <vt:lpstr>Calibri</vt:lpstr>
      <vt:lpstr>Franklin Gothic Book</vt:lpstr>
      <vt:lpstr>Twentieth Century</vt:lpstr>
      <vt:lpstr>1_RetrospectVTI</vt:lpstr>
      <vt:lpstr>Real Time Identity Ribbon Detection Based on Histogram Oriented Gradient and Linear Supported Vector Machine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HOG and Linear SVM for Object detection Autonomous vehicle</dc:title>
  <dc:creator>Tamim Hasan</dc:creator>
  <cp:lastModifiedBy>Tamim Hasan</cp:lastModifiedBy>
  <cp:revision>89</cp:revision>
  <dcterms:created xsi:type="dcterms:W3CDTF">2021-09-29T04:02:16Z</dcterms:created>
  <dcterms:modified xsi:type="dcterms:W3CDTF">2022-01-20T05:14:45Z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